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quickStyle1.xml" ContentType="application/vnd.openxmlformats-officedocument.drawingml.diagramStyle+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diagrams/drawing4.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notesMasterIdLst>
    <p:notesMasterId r:id="rId24"/>
  </p:notesMasterIdLst>
  <p:sldIdLst>
    <p:sldId id="281" r:id="rId2"/>
    <p:sldId id="282" r:id="rId3"/>
    <p:sldId id="257" r:id="rId4"/>
    <p:sldId id="259" r:id="rId5"/>
    <p:sldId id="260" r:id="rId6"/>
    <p:sldId id="261" r:id="rId7"/>
    <p:sldId id="262" r:id="rId8"/>
    <p:sldId id="263" r:id="rId9"/>
    <p:sldId id="264" r:id="rId10"/>
    <p:sldId id="258" r:id="rId11"/>
    <p:sldId id="265" r:id="rId12"/>
    <p:sldId id="279" r:id="rId13"/>
    <p:sldId id="268" r:id="rId14"/>
    <p:sldId id="280" r:id="rId15"/>
    <p:sldId id="270" r:id="rId16"/>
    <p:sldId id="271" r:id="rId17"/>
    <p:sldId id="283" r:id="rId18"/>
    <p:sldId id="273" r:id="rId19"/>
    <p:sldId id="275"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610B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8027" autoAdjust="0"/>
    <p:restoredTop sz="94660"/>
  </p:normalViewPr>
  <p:slideViewPr>
    <p:cSldViewPr snapToGrid="0">
      <p:cViewPr>
        <p:scale>
          <a:sx n="90" d="100"/>
          <a:sy n="90" d="100"/>
        </p:scale>
        <p:origin x="-250" y="-115"/>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EA582-92ED-47EE-A85B-D62E18BED774}"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US"/>
        </a:p>
      </dgm:t>
    </dgm:pt>
    <dgm:pt modelId="{B43FE8BE-78C6-4BA2-B34A-9B2ACC267B9D}">
      <dgm:prSet phldrT="[Text]"/>
      <dgm:spPr/>
      <dgm:t>
        <a:bodyPr/>
        <a:lstStyle/>
        <a:p>
          <a:r>
            <a:rPr lang="en-US" smtClean="0"/>
            <a:t>Industries</a:t>
          </a:r>
          <a:endParaRPr lang="en-US" dirty="0"/>
        </a:p>
      </dgm:t>
    </dgm:pt>
    <dgm:pt modelId="{9AEE3BF2-C426-4532-9E51-C12C851DA67F}" type="parTrans" cxnId="{BB1AB422-36F4-4671-88F6-E8B7B2B61355}">
      <dgm:prSet/>
      <dgm:spPr/>
      <dgm:t>
        <a:bodyPr/>
        <a:lstStyle/>
        <a:p>
          <a:endParaRPr lang="en-US"/>
        </a:p>
      </dgm:t>
    </dgm:pt>
    <dgm:pt modelId="{32EAB385-7E09-447D-B43C-3CAF8AED9051}" type="sibTrans" cxnId="{BB1AB422-36F4-4671-88F6-E8B7B2B61355}">
      <dgm:prSet/>
      <dgm:spPr/>
      <dgm:t>
        <a:bodyPr/>
        <a:lstStyle/>
        <a:p>
          <a:endParaRPr lang="en-US"/>
        </a:p>
      </dgm:t>
    </dgm:pt>
    <dgm:pt modelId="{89436F4A-B3D3-45D6-81B0-90CD929CDADC}">
      <dgm:prSet phldrT="[Text]"/>
      <dgm:spPr/>
      <dgm:t>
        <a:bodyPr/>
        <a:lstStyle/>
        <a:p>
          <a:r>
            <a:rPr lang="en-US" dirty="0" smtClean="0"/>
            <a:t>Rail and Air traffic</a:t>
          </a:r>
          <a:endParaRPr lang="en-US" dirty="0"/>
        </a:p>
      </dgm:t>
    </dgm:pt>
    <dgm:pt modelId="{8C5F1FE8-54EF-4B26-9F2A-C70B6D79DB8F}" type="parTrans" cxnId="{8FC599EA-A39B-4297-9B27-DDC28F30E848}">
      <dgm:prSet/>
      <dgm:spPr/>
      <dgm:t>
        <a:bodyPr/>
        <a:lstStyle/>
        <a:p>
          <a:endParaRPr lang="en-US"/>
        </a:p>
      </dgm:t>
    </dgm:pt>
    <dgm:pt modelId="{FC0CD2E1-F8A9-4189-B326-7E7FFE1C31D8}" type="sibTrans" cxnId="{8FC599EA-A39B-4297-9B27-DDC28F30E848}">
      <dgm:prSet/>
      <dgm:spPr/>
      <dgm:t>
        <a:bodyPr/>
        <a:lstStyle/>
        <a:p>
          <a:endParaRPr lang="en-US"/>
        </a:p>
      </dgm:t>
    </dgm:pt>
    <dgm:pt modelId="{9D69E3B7-C1A8-4333-AAE7-7CEFB902984C}">
      <dgm:prSet phldrT="[Text]"/>
      <dgm:spPr/>
      <dgm:t>
        <a:bodyPr/>
        <a:lstStyle/>
        <a:p>
          <a:r>
            <a:rPr lang="en-US" dirty="0" smtClean="0"/>
            <a:t>Road traffic</a:t>
          </a:r>
          <a:endParaRPr lang="en-US" dirty="0"/>
        </a:p>
      </dgm:t>
    </dgm:pt>
    <dgm:pt modelId="{1C4B1891-C68D-487E-AFEE-786E5F18CA82}" type="parTrans" cxnId="{8166E7A7-F806-4955-B744-1BEA3C45FD9D}">
      <dgm:prSet/>
      <dgm:spPr/>
      <dgm:t>
        <a:bodyPr/>
        <a:lstStyle/>
        <a:p>
          <a:endParaRPr lang="en-US"/>
        </a:p>
      </dgm:t>
    </dgm:pt>
    <dgm:pt modelId="{333D5A7A-4987-41DE-B006-796F83B10B2B}" type="sibTrans" cxnId="{8166E7A7-F806-4955-B744-1BEA3C45FD9D}">
      <dgm:prSet/>
      <dgm:spPr/>
      <dgm:t>
        <a:bodyPr/>
        <a:lstStyle/>
        <a:p>
          <a:endParaRPr lang="en-US"/>
        </a:p>
      </dgm:t>
    </dgm:pt>
    <dgm:pt modelId="{4322062E-EC78-413D-8A6F-4B01B134566F}">
      <dgm:prSet phldrT="[Text]"/>
      <dgm:spPr/>
      <dgm:t>
        <a:bodyPr/>
        <a:lstStyle/>
        <a:p>
          <a:r>
            <a:rPr lang="en-US" dirty="0" smtClean="0"/>
            <a:t>Construction</a:t>
          </a:r>
          <a:endParaRPr lang="en-US" dirty="0"/>
        </a:p>
      </dgm:t>
    </dgm:pt>
    <dgm:pt modelId="{9344CDA8-10FA-4591-9014-B70B85516BE0}" type="parTrans" cxnId="{98AD7214-9BFF-4764-B1A6-2A36F63B74FA}">
      <dgm:prSet/>
      <dgm:spPr/>
      <dgm:t>
        <a:bodyPr/>
        <a:lstStyle/>
        <a:p>
          <a:endParaRPr lang="en-US"/>
        </a:p>
      </dgm:t>
    </dgm:pt>
    <dgm:pt modelId="{514ABECB-2983-4DAF-83D8-3558D63560A7}" type="sibTrans" cxnId="{98AD7214-9BFF-4764-B1A6-2A36F63B74FA}">
      <dgm:prSet/>
      <dgm:spPr/>
      <dgm:t>
        <a:bodyPr/>
        <a:lstStyle/>
        <a:p>
          <a:endParaRPr lang="en-US"/>
        </a:p>
      </dgm:t>
    </dgm:pt>
    <dgm:pt modelId="{2A00E92D-5052-4A1A-A9AF-36C857F05CF7}">
      <dgm:prSet phldrT="[Text]"/>
      <dgm:spPr/>
      <dgm:t>
        <a:bodyPr/>
        <a:lstStyle/>
        <a:p>
          <a:r>
            <a:rPr lang="en-US" dirty="0" smtClean="0"/>
            <a:t>Indoor sources </a:t>
          </a:r>
          <a:endParaRPr lang="en-US" dirty="0"/>
        </a:p>
      </dgm:t>
    </dgm:pt>
    <dgm:pt modelId="{16CA7B6F-1F63-44E1-994D-B657B846992A}" type="parTrans" cxnId="{8A70BB6D-ACF3-4FFE-900D-AD8274B5D5EB}">
      <dgm:prSet/>
      <dgm:spPr/>
      <dgm:t>
        <a:bodyPr/>
        <a:lstStyle/>
        <a:p>
          <a:endParaRPr lang="en-US"/>
        </a:p>
      </dgm:t>
    </dgm:pt>
    <dgm:pt modelId="{AA3A0B56-C6A2-4589-8630-130346E08601}" type="sibTrans" cxnId="{8A70BB6D-ACF3-4FFE-900D-AD8274B5D5EB}">
      <dgm:prSet/>
      <dgm:spPr/>
      <dgm:t>
        <a:bodyPr/>
        <a:lstStyle/>
        <a:p>
          <a:endParaRPr lang="en-US"/>
        </a:p>
      </dgm:t>
    </dgm:pt>
    <dgm:pt modelId="{79DE1F91-C876-45B1-BBEB-FCDC4A540C54}">
      <dgm:prSet phldrT="[Text]"/>
      <dgm:spPr/>
      <dgm:t>
        <a:bodyPr/>
        <a:lstStyle/>
        <a:p>
          <a:r>
            <a:rPr lang="en-US" dirty="0" smtClean="0"/>
            <a:t>Loud speakers</a:t>
          </a:r>
          <a:endParaRPr lang="en-US" dirty="0"/>
        </a:p>
      </dgm:t>
    </dgm:pt>
    <dgm:pt modelId="{F89D16AB-F4D5-40B3-95B3-210AEAD29E90}" type="parTrans" cxnId="{244C029C-D740-4219-9CED-887B9D172AE2}">
      <dgm:prSet/>
      <dgm:spPr/>
      <dgm:t>
        <a:bodyPr/>
        <a:lstStyle/>
        <a:p>
          <a:endParaRPr lang="en-US"/>
        </a:p>
      </dgm:t>
    </dgm:pt>
    <dgm:pt modelId="{8DB1F258-1D5F-42E7-8489-52317747E464}" type="sibTrans" cxnId="{244C029C-D740-4219-9CED-887B9D172AE2}">
      <dgm:prSet/>
      <dgm:spPr/>
      <dgm:t>
        <a:bodyPr/>
        <a:lstStyle/>
        <a:p>
          <a:endParaRPr lang="en-US"/>
        </a:p>
      </dgm:t>
    </dgm:pt>
    <dgm:pt modelId="{6C68F21E-462F-4B72-8D60-F848281E90B1}">
      <dgm:prSet phldrT="[Text]"/>
      <dgm:spPr/>
      <dgm:t>
        <a:bodyPr/>
        <a:lstStyle/>
        <a:p>
          <a:r>
            <a:rPr lang="en-US" dirty="0" smtClean="0"/>
            <a:t>Fire crackers</a:t>
          </a:r>
          <a:endParaRPr lang="en-US" dirty="0"/>
        </a:p>
      </dgm:t>
    </dgm:pt>
    <dgm:pt modelId="{8B454D46-DE8E-4875-8AB5-6040D162AE93}" type="parTrans" cxnId="{F6E1D664-3462-4EE4-81A9-F5FC0E282DE2}">
      <dgm:prSet/>
      <dgm:spPr/>
      <dgm:t>
        <a:bodyPr/>
        <a:lstStyle/>
        <a:p>
          <a:endParaRPr lang="en-US"/>
        </a:p>
      </dgm:t>
    </dgm:pt>
    <dgm:pt modelId="{2995C78F-A9A9-4D37-BF4C-A7D605BBF59C}" type="sibTrans" cxnId="{F6E1D664-3462-4EE4-81A9-F5FC0E282DE2}">
      <dgm:prSet/>
      <dgm:spPr/>
      <dgm:t>
        <a:bodyPr/>
        <a:lstStyle/>
        <a:p>
          <a:endParaRPr lang="en-US"/>
        </a:p>
      </dgm:t>
    </dgm:pt>
    <dgm:pt modelId="{EF9C0F34-C6CB-40F0-B00F-9AD12AB3FF7F}" type="pres">
      <dgm:prSet presAssocID="{733EA582-92ED-47EE-A85B-D62E18BED774}" presName="Name0" presStyleCnt="0">
        <dgm:presLayoutVars>
          <dgm:dir/>
          <dgm:resizeHandles val="exact"/>
        </dgm:presLayoutVars>
      </dgm:prSet>
      <dgm:spPr/>
      <dgm:t>
        <a:bodyPr/>
        <a:lstStyle/>
        <a:p>
          <a:endParaRPr lang="en-US"/>
        </a:p>
      </dgm:t>
    </dgm:pt>
    <dgm:pt modelId="{82AF0BBB-DE20-49FC-ABC7-3409FECA5273}" type="pres">
      <dgm:prSet presAssocID="{B43FE8BE-78C6-4BA2-B34A-9B2ACC267B9D}" presName="composite" presStyleCnt="0"/>
      <dgm:spPr/>
    </dgm:pt>
    <dgm:pt modelId="{13BDA31F-E5EC-47C8-B68E-4553624E50DD}" type="pres">
      <dgm:prSet presAssocID="{B43FE8BE-78C6-4BA2-B34A-9B2ACC267B9D}" presName="rect1" presStyleLbl="bgImgPlace1" presStyleIdx="0" presStyleCnt="7"/>
      <dgm:spPr>
        <a:blipFill rotWithShape="1">
          <a:blip xmlns:r="http://schemas.openxmlformats.org/officeDocument/2006/relationships" r:embed="rId1"/>
          <a:stretch>
            <a:fillRect/>
          </a:stretch>
        </a:blipFill>
      </dgm:spPr>
      <dgm:t>
        <a:bodyPr/>
        <a:lstStyle/>
        <a:p>
          <a:endParaRPr lang="en-US"/>
        </a:p>
      </dgm:t>
    </dgm:pt>
    <dgm:pt modelId="{CEB863FD-2251-4466-B94E-B16C8A3C9CB7}" type="pres">
      <dgm:prSet presAssocID="{B43FE8BE-78C6-4BA2-B34A-9B2ACC267B9D}" presName="wedgeRectCallout1" presStyleLbl="node1" presStyleIdx="0" presStyleCnt="7" custScaleX="106722" custScaleY="89213" custLinFactNeighborX="-434" custLinFactNeighborY="-291">
        <dgm:presLayoutVars>
          <dgm:bulletEnabled val="1"/>
        </dgm:presLayoutVars>
      </dgm:prSet>
      <dgm:spPr/>
      <dgm:t>
        <a:bodyPr/>
        <a:lstStyle/>
        <a:p>
          <a:endParaRPr lang="en-US"/>
        </a:p>
      </dgm:t>
    </dgm:pt>
    <dgm:pt modelId="{AEA5A0EF-9C39-4FEA-9233-C9F0AF2F16A8}" type="pres">
      <dgm:prSet presAssocID="{32EAB385-7E09-447D-B43C-3CAF8AED9051}" presName="sibTrans" presStyleCnt="0"/>
      <dgm:spPr/>
    </dgm:pt>
    <dgm:pt modelId="{7CC24E62-EBA7-4071-BBA4-CF1A219BEC43}" type="pres">
      <dgm:prSet presAssocID="{89436F4A-B3D3-45D6-81B0-90CD929CDADC}" presName="composite" presStyleCnt="0"/>
      <dgm:spPr/>
    </dgm:pt>
    <dgm:pt modelId="{36FD0437-89C0-4879-823E-6CEB1FEA2C9E}" type="pres">
      <dgm:prSet presAssocID="{89436F4A-B3D3-45D6-81B0-90CD929CDADC}" presName="rect1" presStyleLbl="bgImgPlace1" presStyleIdx="1" presStyleCnt="7"/>
      <dgm:spPr>
        <a:blipFill rotWithShape="1">
          <a:blip xmlns:r="http://schemas.openxmlformats.org/officeDocument/2006/relationships" r:embed="rId2"/>
          <a:stretch>
            <a:fillRect/>
          </a:stretch>
        </a:blipFill>
      </dgm:spPr>
      <dgm:t>
        <a:bodyPr/>
        <a:lstStyle/>
        <a:p>
          <a:endParaRPr lang="en-US"/>
        </a:p>
      </dgm:t>
    </dgm:pt>
    <dgm:pt modelId="{89F46729-AC29-4670-9DF0-F9A596842E74}" type="pres">
      <dgm:prSet presAssocID="{89436F4A-B3D3-45D6-81B0-90CD929CDADC}" presName="wedgeRectCallout1" presStyleLbl="node1" presStyleIdx="1" presStyleCnt="7">
        <dgm:presLayoutVars>
          <dgm:bulletEnabled val="1"/>
        </dgm:presLayoutVars>
      </dgm:prSet>
      <dgm:spPr/>
      <dgm:t>
        <a:bodyPr/>
        <a:lstStyle/>
        <a:p>
          <a:endParaRPr lang="en-US"/>
        </a:p>
      </dgm:t>
    </dgm:pt>
    <dgm:pt modelId="{F533726F-2257-4C44-AB51-296E919991E6}" type="pres">
      <dgm:prSet presAssocID="{FC0CD2E1-F8A9-4189-B326-7E7FFE1C31D8}" presName="sibTrans" presStyleCnt="0"/>
      <dgm:spPr/>
    </dgm:pt>
    <dgm:pt modelId="{5ED2D7D0-1583-47C5-8A69-E949882E953B}" type="pres">
      <dgm:prSet presAssocID="{9D69E3B7-C1A8-4333-AAE7-7CEFB902984C}" presName="composite" presStyleCnt="0"/>
      <dgm:spPr/>
    </dgm:pt>
    <dgm:pt modelId="{98E698CE-EEDE-4470-83BD-4E17A0097ECE}" type="pres">
      <dgm:prSet presAssocID="{9D69E3B7-C1A8-4333-AAE7-7CEFB902984C}" presName="rect1" presStyleLbl="bgImgPlace1" presStyleIdx="2" presStyleCnt="7"/>
      <dgm:spPr>
        <a:blipFill rotWithShape="1">
          <a:blip xmlns:r="http://schemas.openxmlformats.org/officeDocument/2006/relationships" r:embed="rId3"/>
          <a:stretch>
            <a:fillRect/>
          </a:stretch>
        </a:blipFill>
      </dgm:spPr>
      <dgm:t>
        <a:bodyPr/>
        <a:lstStyle/>
        <a:p>
          <a:endParaRPr lang="en-US"/>
        </a:p>
      </dgm:t>
    </dgm:pt>
    <dgm:pt modelId="{54127400-2668-421B-9BD1-DEEB7808489B}" type="pres">
      <dgm:prSet presAssocID="{9D69E3B7-C1A8-4333-AAE7-7CEFB902984C}" presName="wedgeRectCallout1" presStyleLbl="node1" presStyleIdx="2" presStyleCnt="7">
        <dgm:presLayoutVars>
          <dgm:bulletEnabled val="1"/>
        </dgm:presLayoutVars>
      </dgm:prSet>
      <dgm:spPr/>
      <dgm:t>
        <a:bodyPr/>
        <a:lstStyle/>
        <a:p>
          <a:endParaRPr lang="en-US"/>
        </a:p>
      </dgm:t>
    </dgm:pt>
    <dgm:pt modelId="{023BDA4B-5601-4418-83B8-BD278BE38AA4}" type="pres">
      <dgm:prSet presAssocID="{333D5A7A-4987-41DE-B006-796F83B10B2B}" presName="sibTrans" presStyleCnt="0"/>
      <dgm:spPr/>
    </dgm:pt>
    <dgm:pt modelId="{7D04573B-B85B-44AD-938F-3B3033B5EFD9}" type="pres">
      <dgm:prSet presAssocID="{4322062E-EC78-413D-8A6F-4B01B134566F}" presName="composite" presStyleCnt="0"/>
      <dgm:spPr/>
    </dgm:pt>
    <dgm:pt modelId="{1B58DCAB-0415-40F9-B1AD-F92AA760FB29}" type="pres">
      <dgm:prSet presAssocID="{4322062E-EC78-413D-8A6F-4B01B134566F}" presName="rect1" presStyleLbl="bgImgPlace1" presStyleIdx="3" presStyleCnt="7"/>
      <dgm:spPr>
        <a:blipFill rotWithShape="1">
          <a:blip xmlns:r="http://schemas.openxmlformats.org/officeDocument/2006/relationships" r:embed="rId4"/>
          <a:stretch>
            <a:fillRect/>
          </a:stretch>
        </a:blipFill>
      </dgm:spPr>
      <dgm:t>
        <a:bodyPr/>
        <a:lstStyle/>
        <a:p>
          <a:endParaRPr lang="en-US"/>
        </a:p>
      </dgm:t>
    </dgm:pt>
    <dgm:pt modelId="{FC585207-62F4-49A2-BD97-A85BECCB9910}" type="pres">
      <dgm:prSet presAssocID="{4322062E-EC78-413D-8A6F-4B01B134566F}" presName="wedgeRectCallout1" presStyleLbl="node1" presStyleIdx="3" presStyleCnt="7">
        <dgm:presLayoutVars>
          <dgm:bulletEnabled val="1"/>
        </dgm:presLayoutVars>
      </dgm:prSet>
      <dgm:spPr/>
      <dgm:t>
        <a:bodyPr/>
        <a:lstStyle/>
        <a:p>
          <a:endParaRPr lang="en-US"/>
        </a:p>
      </dgm:t>
    </dgm:pt>
    <dgm:pt modelId="{6C2A3225-17D6-4B87-A810-2723B8C127E5}" type="pres">
      <dgm:prSet presAssocID="{514ABECB-2983-4DAF-83D8-3558D63560A7}" presName="sibTrans" presStyleCnt="0"/>
      <dgm:spPr/>
    </dgm:pt>
    <dgm:pt modelId="{BDE086BB-0B79-49A2-946D-32392279C25E}" type="pres">
      <dgm:prSet presAssocID="{2A00E92D-5052-4A1A-A9AF-36C857F05CF7}" presName="composite" presStyleCnt="0"/>
      <dgm:spPr/>
    </dgm:pt>
    <dgm:pt modelId="{8160A23D-1626-4996-89E7-A6AE6066FF4B}" type="pres">
      <dgm:prSet presAssocID="{2A00E92D-5052-4A1A-A9AF-36C857F05CF7}" presName="rect1" presStyleLbl="bgImgPlace1" presStyleIdx="4" presStyleCnt="7"/>
      <dgm:spPr>
        <a:blipFill rotWithShape="1">
          <a:blip xmlns:r="http://schemas.openxmlformats.org/officeDocument/2006/relationships" r:embed="rId5"/>
          <a:stretch>
            <a:fillRect/>
          </a:stretch>
        </a:blipFill>
      </dgm:spPr>
      <dgm:t>
        <a:bodyPr/>
        <a:lstStyle/>
        <a:p>
          <a:endParaRPr lang="en-US"/>
        </a:p>
      </dgm:t>
    </dgm:pt>
    <dgm:pt modelId="{3DCDF36A-4469-4BC5-AA4F-3CCC984A781A}" type="pres">
      <dgm:prSet presAssocID="{2A00E92D-5052-4A1A-A9AF-36C857F05CF7}" presName="wedgeRectCallout1" presStyleLbl="node1" presStyleIdx="4" presStyleCnt="7">
        <dgm:presLayoutVars>
          <dgm:bulletEnabled val="1"/>
        </dgm:presLayoutVars>
      </dgm:prSet>
      <dgm:spPr/>
      <dgm:t>
        <a:bodyPr/>
        <a:lstStyle/>
        <a:p>
          <a:endParaRPr lang="en-US"/>
        </a:p>
      </dgm:t>
    </dgm:pt>
    <dgm:pt modelId="{C615E40A-D4F0-47AC-9CF9-78C19398C42F}" type="pres">
      <dgm:prSet presAssocID="{AA3A0B56-C6A2-4589-8630-130346E08601}" presName="sibTrans" presStyleCnt="0"/>
      <dgm:spPr/>
    </dgm:pt>
    <dgm:pt modelId="{A06ADF36-A09E-435C-BD42-A9BA3C8CC8CD}" type="pres">
      <dgm:prSet presAssocID="{79DE1F91-C876-45B1-BBEB-FCDC4A540C54}" presName="composite" presStyleCnt="0"/>
      <dgm:spPr/>
    </dgm:pt>
    <dgm:pt modelId="{0326773D-E909-455A-899A-934200A5446D}" type="pres">
      <dgm:prSet presAssocID="{79DE1F91-C876-45B1-BBEB-FCDC4A540C54}" presName="rect1" presStyleLbl="bgImgPlace1" presStyleIdx="5" presStyleCnt="7"/>
      <dgm:spPr>
        <a:blipFill>
          <a:blip xmlns:r="http://schemas.openxmlformats.org/officeDocument/2006/relationships" r:embed="rId6" cstate="print">
            <a:extLst>
              <a:ext uri="{28A0092B-C50C-407E-A947-70E740481C1C}">
                <a14:useLocalDpi xmlns:a14="http://schemas.microsoft.com/office/drawing/2010/main" xmlns="" val="0"/>
              </a:ext>
            </a:extLst>
          </a:blip>
          <a:srcRect/>
          <a:stretch>
            <a:fillRect l="-30000" r="-30000"/>
          </a:stretch>
        </a:blipFill>
      </dgm:spPr>
      <dgm:t>
        <a:bodyPr/>
        <a:lstStyle/>
        <a:p>
          <a:endParaRPr lang="en-US"/>
        </a:p>
      </dgm:t>
    </dgm:pt>
    <dgm:pt modelId="{1217A18A-37FA-4B31-B468-6CA9B38845BA}" type="pres">
      <dgm:prSet presAssocID="{79DE1F91-C876-45B1-BBEB-FCDC4A540C54}" presName="wedgeRectCallout1" presStyleLbl="node1" presStyleIdx="5" presStyleCnt="7">
        <dgm:presLayoutVars>
          <dgm:bulletEnabled val="1"/>
        </dgm:presLayoutVars>
      </dgm:prSet>
      <dgm:spPr/>
      <dgm:t>
        <a:bodyPr/>
        <a:lstStyle/>
        <a:p>
          <a:endParaRPr lang="en-US"/>
        </a:p>
      </dgm:t>
    </dgm:pt>
    <dgm:pt modelId="{1F52AAF0-83A8-4141-A610-F6ADD26B429B}" type="pres">
      <dgm:prSet presAssocID="{8DB1F258-1D5F-42E7-8489-52317747E464}" presName="sibTrans" presStyleCnt="0"/>
      <dgm:spPr/>
    </dgm:pt>
    <dgm:pt modelId="{132B46C2-A2FC-4ED3-B226-14DBF7DA56D1}" type="pres">
      <dgm:prSet presAssocID="{6C68F21E-462F-4B72-8D60-F848281E90B1}" presName="composite" presStyleCnt="0"/>
      <dgm:spPr/>
    </dgm:pt>
    <dgm:pt modelId="{9A670021-FCE1-4B0D-96DA-ACB696FCD60A}" type="pres">
      <dgm:prSet presAssocID="{6C68F21E-462F-4B72-8D60-F848281E90B1}" presName="rect1" presStyleLbl="bgImgPlace1" presStyleIdx="6" presStyleCnt="7"/>
      <dgm:spPr>
        <a:blipFill>
          <a:blip xmlns:r="http://schemas.openxmlformats.org/officeDocument/2006/relationships" r:embed="rId7" cstate="print">
            <a:extLst>
              <a:ext uri="{28A0092B-C50C-407E-A947-70E740481C1C}">
                <a14:useLocalDpi xmlns:a14="http://schemas.microsoft.com/office/drawing/2010/main" xmlns="" val="0"/>
              </a:ext>
            </a:extLst>
          </a:blip>
          <a:srcRect/>
          <a:stretch>
            <a:fillRect t="-1000" b="-1000"/>
          </a:stretch>
        </a:blipFill>
      </dgm:spPr>
      <dgm:t>
        <a:bodyPr/>
        <a:lstStyle/>
        <a:p>
          <a:endParaRPr lang="en-US"/>
        </a:p>
      </dgm:t>
    </dgm:pt>
    <dgm:pt modelId="{89BB557D-E336-4B7C-A039-821A5F42976E}" type="pres">
      <dgm:prSet presAssocID="{6C68F21E-462F-4B72-8D60-F848281E90B1}" presName="wedgeRectCallout1" presStyleLbl="node1" presStyleIdx="6" presStyleCnt="7">
        <dgm:presLayoutVars>
          <dgm:bulletEnabled val="1"/>
        </dgm:presLayoutVars>
      </dgm:prSet>
      <dgm:spPr/>
      <dgm:t>
        <a:bodyPr/>
        <a:lstStyle/>
        <a:p>
          <a:endParaRPr lang="en-US"/>
        </a:p>
      </dgm:t>
    </dgm:pt>
  </dgm:ptLst>
  <dgm:cxnLst>
    <dgm:cxn modelId="{AEA5B303-C096-499A-A71E-CED947BDF87C}" type="presOf" srcId="{2A00E92D-5052-4A1A-A9AF-36C857F05CF7}" destId="{3DCDF36A-4469-4BC5-AA4F-3CCC984A781A}" srcOrd="0" destOrd="0" presId="urn:microsoft.com/office/officeart/2008/layout/BendingPictureCaptionList"/>
    <dgm:cxn modelId="{BB1AB422-36F4-4671-88F6-E8B7B2B61355}" srcId="{733EA582-92ED-47EE-A85B-D62E18BED774}" destId="{B43FE8BE-78C6-4BA2-B34A-9B2ACC267B9D}" srcOrd="0" destOrd="0" parTransId="{9AEE3BF2-C426-4532-9E51-C12C851DA67F}" sibTransId="{32EAB385-7E09-447D-B43C-3CAF8AED9051}"/>
    <dgm:cxn modelId="{8A70BB6D-ACF3-4FFE-900D-AD8274B5D5EB}" srcId="{733EA582-92ED-47EE-A85B-D62E18BED774}" destId="{2A00E92D-5052-4A1A-A9AF-36C857F05CF7}" srcOrd="4" destOrd="0" parTransId="{16CA7B6F-1F63-44E1-994D-B657B846992A}" sibTransId="{AA3A0B56-C6A2-4589-8630-130346E08601}"/>
    <dgm:cxn modelId="{DE2E7C33-0D37-4F62-BE7E-AEDDB62B1731}" type="presOf" srcId="{89436F4A-B3D3-45D6-81B0-90CD929CDADC}" destId="{89F46729-AC29-4670-9DF0-F9A596842E74}" srcOrd="0" destOrd="0" presId="urn:microsoft.com/office/officeart/2008/layout/BendingPictureCaptionList"/>
    <dgm:cxn modelId="{CB81BED2-C289-4C72-A122-4F680D0E7C77}" type="presOf" srcId="{B43FE8BE-78C6-4BA2-B34A-9B2ACC267B9D}" destId="{CEB863FD-2251-4466-B94E-B16C8A3C9CB7}" srcOrd="0" destOrd="0" presId="urn:microsoft.com/office/officeart/2008/layout/BendingPictureCaptionList"/>
    <dgm:cxn modelId="{8FC599EA-A39B-4297-9B27-DDC28F30E848}" srcId="{733EA582-92ED-47EE-A85B-D62E18BED774}" destId="{89436F4A-B3D3-45D6-81B0-90CD929CDADC}" srcOrd="1" destOrd="0" parTransId="{8C5F1FE8-54EF-4B26-9F2A-C70B6D79DB8F}" sibTransId="{FC0CD2E1-F8A9-4189-B326-7E7FFE1C31D8}"/>
    <dgm:cxn modelId="{CCB00EF9-2347-43A3-A2CE-3FB989A64273}" type="presOf" srcId="{9D69E3B7-C1A8-4333-AAE7-7CEFB902984C}" destId="{54127400-2668-421B-9BD1-DEEB7808489B}" srcOrd="0" destOrd="0" presId="urn:microsoft.com/office/officeart/2008/layout/BendingPictureCaptionList"/>
    <dgm:cxn modelId="{F6E1D664-3462-4EE4-81A9-F5FC0E282DE2}" srcId="{733EA582-92ED-47EE-A85B-D62E18BED774}" destId="{6C68F21E-462F-4B72-8D60-F848281E90B1}" srcOrd="6" destOrd="0" parTransId="{8B454D46-DE8E-4875-8AB5-6040D162AE93}" sibTransId="{2995C78F-A9A9-4D37-BF4C-A7D605BBF59C}"/>
    <dgm:cxn modelId="{AC9F47B0-1FC6-43FB-A137-94AC170FB206}" type="presOf" srcId="{79DE1F91-C876-45B1-BBEB-FCDC4A540C54}" destId="{1217A18A-37FA-4B31-B468-6CA9B38845BA}" srcOrd="0" destOrd="0" presId="urn:microsoft.com/office/officeart/2008/layout/BendingPictureCaptionList"/>
    <dgm:cxn modelId="{8166E7A7-F806-4955-B744-1BEA3C45FD9D}" srcId="{733EA582-92ED-47EE-A85B-D62E18BED774}" destId="{9D69E3B7-C1A8-4333-AAE7-7CEFB902984C}" srcOrd="2" destOrd="0" parTransId="{1C4B1891-C68D-487E-AFEE-786E5F18CA82}" sibTransId="{333D5A7A-4987-41DE-B006-796F83B10B2B}"/>
    <dgm:cxn modelId="{98AD7214-9BFF-4764-B1A6-2A36F63B74FA}" srcId="{733EA582-92ED-47EE-A85B-D62E18BED774}" destId="{4322062E-EC78-413D-8A6F-4B01B134566F}" srcOrd="3" destOrd="0" parTransId="{9344CDA8-10FA-4591-9014-B70B85516BE0}" sibTransId="{514ABECB-2983-4DAF-83D8-3558D63560A7}"/>
    <dgm:cxn modelId="{4E938490-5E42-47E0-BA11-90BCE9DC10BA}" type="presOf" srcId="{733EA582-92ED-47EE-A85B-D62E18BED774}" destId="{EF9C0F34-C6CB-40F0-B00F-9AD12AB3FF7F}" srcOrd="0" destOrd="0" presId="urn:microsoft.com/office/officeart/2008/layout/BendingPictureCaptionList"/>
    <dgm:cxn modelId="{244C029C-D740-4219-9CED-887B9D172AE2}" srcId="{733EA582-92ED-47EE-A85B-D62E18BED774}" destId="{79DE1F91-C876-45B1-BBEB-FCDC4A540C54}" srcOrd="5" destOrd="0" parTransId="{F89D16AB-F4D5-40B3-95B3-210AEAD29E90}" sibTransId="{8DB1F258-1D5F-42E7-8489-52317747E464}"/>
    <dgm:cxn modelId="{4BC41B77-F78A-4066-8733-E1CE50CB6686}" type="presOf" srcId="{6C68F21E-462F-4B72-8D60-F848281E90B1}" destId="{89BB557D-E336-4B7C-A039-821A5F42976E}" srcOrd="0" destOrd="0" presId="urn:microsoft.com/office/officeart/2008/layout/BendingPictureCaptionList"/>
    <dgm:cxn modelId="{E28B7D56-8B78-4E91-92A8-6BA63B5007A0}" type="presOf" srcId="{4322062E-EC78-413D-8A6F-4B01B134566F}" destId="{FC585207-62F4-49A2-BD97-A85BECCB9910}" srcOrd="0" destOrd="0" presId="urn:microsoft.com/office/officeart/2008/layout/BendingPictureCaptionList"/>
    <dgm:cxn modelId="{F1C769EF-D2F5-4EE6-BF68-7AEE9B3A7D1C}" type="presParOf" srcId="{EF9C0F34-C6CB-40F0-B00F-9AD12AB3FF7F}" destId="{82AF0BBB-DE20-49FC-ABC7-3409FECA5273}" srcOrd="0" destOrd="0" presId="urn:microsoft.com/office/officeart/2008/layout/BendingPictureCaptionList"/>
    <dgm:cxn modelId="{D872C1C2-BB5F-4687-9D39-0EB002597267}" type="presParOf" srcId="{82AF0BBB-DE20-49FC-ABC7-3409FECA5273}" destId="{13BDA31F-E5EC-47C8-B68E-4553624E50DD}" srcOrd="0" destOrd="0" presId="urn:microsoft.com/office/officeart/2008/layout/BendingPictureCaptionList"/>
    <dgm:cxn modelId="{F36A0476-DC9F-46E7-AF25-4058480048F3}" type="presParOf" srcId="{82AF0BBB-DE20-49FC-ABC7-3409FECA5273}" destId="{CEB863FD-2251-4466-B94E-B16C8A3C9CB7}" srcOrd="1" destOrd="0" presId="urn:microsoft.com/office/officeart/2008/layout/BendingPictureCaptionList"/>
    <dgm:cxn modelId="{8B42782F-8F8A-43FE-9395-28FA62000C52}" type="presParOf" srcId="{EF9C0F34-C6CB-40F0-B00F-9AD12AB3FF7F}" destId="{AEA5A0EF-9C39-4FEA-9233-C9F0AF2F16A8}" srcOrd="1" destOrd="0" presId="urn:microsoft.com/office/officeart/2008/layout/BendingPictureCaptionList"/>
    <dgm:cxn modelId="{BEDEB244-B969-4851-8EDE-489A2C8F24E6}" type="presParOf" srcId="{EF9C0F34-C6CB-40F0-B00F-9AD12AB3FF7F}" destId="{7CC24E62-EBA7-4071-BBA4-CF1A219BEC43}" srcOrd="2" destOrd="0" presId="urn:microsoft.com/office/officeart/2008/layout/BendingPictureCaptionList"/>
    <dgm:cxn modelId="{FDC0EA8D-BE0E-4818-8199-29608E8DE81C}" type="presParOf" srcId="{7CC24E62-EBA7-4071-BBA4-CF1A219BEC43}" destId="{36FD0437-89C0-4879-823E-6CEB1FEA2C9E}" srcOrd="0" destOrd="0" presId="urn:microsoft.com/office/officeart/2008/layout/BendingPictureCaptionList"/>
    <dgm:cxn modelId="{7F9C4C9C-21EB-46CD-9C42-5F78B5F6E60B}" type="presParOf" srcId="{7CC24E62-EBA7-4071-BBA4-CF1A219BEC43}" destId="{89F46729-AC29-4670-9DF0-F9A596842E74}" srcOrd="1" destOrd="0" presId="urn:microsoft.com/office/officeart/2008/layout/BendingPictureCaptionList"/>
    <dgm:cxn modelId="{E9B15D13-E711-4941-AF38-570CED348415}" type="presParOf" srcId="{EF9C0F34-C6CB-40F0-B00F-9AD12AB3FF7F}" destId="{F533726F-2257-4C44-AB51-296E919991E6}" srcOrd="3" destOrd="0" presId="urn:microsoft.com/office/officeart/2008/layout/BendingPictureCaptionList"/>
    <dgm:cxn modelId="{0867DEA3-6DA6-42D6-8835-912B6600AEEE}" type="presParOf" srcId="{EF9C0F34-C6CB-40F0-B00F-9AD12AB3FF7F}" destId="{5ED2D7D0-1583-47C5-8A69-E949882E953B}" srcOrd="4" destOrd="0" presId="urn:microsoft.com/office/officeart/2008/layout/BendingPictureCaptionList"/>
    <dgm:cxn modelId="{AE5A603E-312B-4E4D-B52E-B6625023BF84}" type="presParOf" srcId="{5ED2D7D0-1583-47C5-8A69-E949882E953B}" destId="{98E698CE-EEDE-4470-83BD-4E17A0097ECE}" srcOrd="0" destOrd="0" presId="urn:microsoft.com/office/officeart/2008/layout/BendingPictureCaptionList"/>
    <dgm:cxn modelId="{480EC4F1-11FD-4F27-A370-176B3215E410}" type="presParOf" srcId="{5ED2D7D0-1583-47C5-8A69-E949882E953B}" destId="{54127400-2668-421B-9BD1-DEEB7808489B}" srcOrd="1" destOrd="0" presId="urn:microsoft.com/office/officeart/2008/layout/BendingPictureCaptionList"/>
    <dgm:cxn modelId="{0FF0584F-9DD6-4E1E-A729-0A9C0AA76E52}" type="presParOf" srcId="{EF9C0F34-C6CB-40F0-B00F-9AD12AB3FF7F}" destId="{023BDA4B-5601-4418-83B8-BD278BE38AA4}" srcOrd="5" destOrd="0" presId="urn:microsoft.com/office/officeart/2008/layout/BendingPictureCaptionList"/>
    <dgm:cxn modelId="{D66D45C3-A9E7-41B4-9F82-0CD43B0B30D7}" type="presParOf" srcId="{EF9C0F34-C6CB-40F0-B00F-9AD12AB3FF7F}" destId="{7D04573B-B85B-44AD-938F-3B3033B5EFD9}" srcOrd="6" destOrd="0" presId="urn:microsoft.com/office/officeart/2008/layout/BendingPictureCaptionList"/>
    <dgm:cxn modelId="{0B8FE05B-BDFB-4D2B-80B9-518591F7BA4B}" type="presParOf" srcId="{7D04573B-B85B-44AD-938F-3B3033B5EFD9}" destId="{1B58DCAB-0415-40F9-B1AD-F92AA760FB29}" srcOrd="0" destOrd="0" presId="urn:microsoft.com/office/officeart/2008/layout/BendingPictureCaptionList"/>
    <dgm:cxn modelId="{02142DD0-460D-467D-B1C4-67D5C87B8E81}" type="presParOf" srcId="{7D04573B-B85B-44AD-938F-3B3033B5EFD9}" destId="{FC585207-62F4-49A2-BD97-A85BECCB9910}" srcOrd="1" destOrd="0" presId="urn:microsoft.com/office/officeart/2008/layout/BendingPictureCaptionList"/>
    <dgm:cxn modelId="{55065904-B4F3-408C-9D22-016433CE836B}" type="presParOf" srcId="{EF9C0F34-C6CB-40F0-B00F-9AD12AB3FF7F}" destId="{6C2A3225-17D6-4B87-A810-2723B8C127E5}" srcOrd="7" destOrd="0" presId="urn:microsoft.com/office/officeart/2008/layout/BendingPictureCaptionList"/>
    <dgm:cxn modelId="{C6A76C97-055C-4D0F-AB4C-7F3E25D641B6}" type="presParOf" srcId="{EF9C0F34-C6CB-40F0-B00F-9AD12AB3FF7F}" destId="{BDE086BB-0B79-49A2-946D-32392279C25E}" srcOrd="8" destOrd="0" presId="urn:microsoft.com/office/officeart/2008/layout/BendingPictureCaptionList"/>
    <dgm:cxn modelId="{097A8CAD-FBFB-4490-8757-CDE1A9093B4A}" type="presParOf" srcId="{BDE086BB-0B79-49A2-946D-32392279C25E}" destId="{8160A23D-1626-4996-89E7-A6AE6066FF4B}" srcOrd="0" destOrd="0" presId="urn:microsoft.com/office/officeart/2008/layout/BendingPictureCaptionList"/>
    <dgm:cxn modelId="{CFAE45BD-CF2B-4B45-BB9B-2AD2392B92E1}" type="presParOf" srcId="{BDE086BB-0B79-49A2-946D-32392279C25E}" destId="{3DCDF36A-4469-4BC5-AA4F-3CCC984A781A}" srcOrd="1" destOrd="0" presId="urn:microsoft.com/office/officeart/2008/layout/BendingPictureCaptionList"/>
    <dgm:cxn modelId="{70950A00-B749-41B7-9479-C25CCF43DD8A}" type="presParOf" srcId="{EF9C0F34-C6CB-40F0-B00F-9AD12AB3FF7F}" destId="{C615E40A-D4F0-47AC-9CF9-78C19398C42F}" srcOrd="9" destOrd="0" presId="urn:microsoft.com/office/officeart/2008/layout/BendingPictureCaptionList"/>
    <dgm:cxn modelId="{2ED858B3-5912-4F2C-9619-7763A243F811}" type="presParOf" srcId="{EF9C0F34-C6CB-40F0-B00F-9AD12AB3FF7F}" destId="{A06ADF36-A09E-435C-BD42-A9BA3C8CC8CD}" srcOrd="10" destOrd="0" presId="urn:microsoft.com/office/officeart/2008/layout/BendingPictureCaptionList"/>
    <dgm:cxn modelId="{63AB6FA3-04CF-471D-A7AE-F98BB0027B86}" type="presParOf" srcId="{A06ADF36-A09E-435C-BD42-A9BA3C8CC8CD}" destId="{0326773D-E909-455A-899A-934200A5446D}" srcOrd="0" destOrd="0" presId="urn:microsoft.com/office/officeart/2008/layout/BendingPictureCaptionList"/>
    <dgm:cxn modelId="{2DEFD06F-FE48-46DC-ABC7-88EFEE3D7A7A}" type="presParOf" srcId="{A06ADF36-A09E-435C-BD42-A9BA3C8CC8CD}" destId="{1217A18A-37FA-4B31-B468-6CA9B38845BA}" srcOrd="1" destOrd="0" presId="urn:microsoft.com/office/officeart/2008/layout/BendingPictureCaptionList"/>
    <dgm:cxn modelId="{58E414A0-C968-4FF1-8D50-4C04B1FFB302}" type="presParOf" srcId="{EF9C0F34-C6CB-40F0-B00F-9AD12AB3FF7F}" destId="{1F52AAF0-83A8-4141-A610-F6ADD26B429B}" srcOrd="11" destOrd="0" presId="urn:microsoft.com/office/officeart/2008/layout/BendingPictureCaptionList"/>
    <dgm:cxn modelId="{CF4227D7-8CE9-4FF7-99B2-8964C3BF0254}" type="presParOf" srcId="{EF9C0F34-C6CB-40F0-B00F-9AD12AB3FF7F}" destId="{132B46C2-A2FC-4ED3-B226-14DBF7DA56D1}" srcOrd="12" destOrd="0" presId="urn:microsoft.com/office/officeart/2008/layout/BendingPictureCaptionList"/>
    <dgm:cxn modelId="{B7448E2B-C2B8-477B-B9D0-D7CCE6EE95E1}" type="presParOf" srcId="{132B46C2-A2FC-4ED3-B226-14DBF7DA56D1}" destId="{9A670021-FCE1-4B0D-96DA-ACB696FCD60A}" srcOrd="0" destOrd="0" presId="urn:microsoft.com/office/officeart/2008/layout/BendingPictureCaptionList"/>
    <dgm:cxn modelId="{469E1FE7-7ECC-4EB7-B323-D30F2A28E2A2}" type="presParOf" srcId="{132B46C2-A2FC-4ED3-B226-14DBF7DA56D1}" destId="{89BB557D-E336-4B7C-A039-821A5F42976E}" srcOrd="1" destOrd="0" presId="urn:microsoft.com/office/officeart/2008/layout/BendingPictureCaptionLis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F582A3-18C5-4E62-8A84-DDD611B6AFE5}" type="doc">
      <dgm:prSet loTypeId="urn:microsoft.com/office/officeart/2005/8/layout/radial3" loCatId="relationship" qsTypeId="urn:microsoft.com/office/officeart/2005/8/quickstyle/simple1" qsCatId="simple" csTypeId="urn:microsoft.com/office/officeart/2005/8/colors/accent1_2" csCatId="accent1" phldr="1"/>
      <dgm:spPr/>
      <dgm:t>
        <a:bodyPr/>
        <a:lstStyle/>
        <a:p>
          <a:endParaRPr lang="en-US"/>
        </a:p>
      </dgm:t>
    </dgm:pt>
    <dgm:pt modelId="{A869033B-D9E5-4FAE-BACF-30548F7817FE}">
      <dgm:prSet phldrT="[Text]"/>
      <dgm:spPr/>
      <dgm:t>
        <a:bodyPr/>
        <a:lstStyle/>
        <a:p>
          <a:r>
            <a:rPr lang="en-US" dirty="0" smtClean="0"/>
            <a:t>NOISE CONTROL</a:t>
          </a:r>
          <a:endParaRPr lang="en-US" dirty="0"/>
        </a:p>
      </dgm:t>
    </dgm:pt>
    <dgm:pt modelId="{CBB05666-8733-4DE8-A5EA-03B4B586D25A}" type="parTrans" cxnId="{ECCBC1D4-0026-42F4-8CD8-3EBB6164F36F}">
      <dgm:prSet/>
      <dgm:spPr/>
      <dgm:t>
        <a:bodyPr/>
        <a:lstStyle/>
        <a:p>
          <a:endParaRPr lang="en-US"/>
        </a:p>
      </dgm:t>
    </dgm:pt>
    <dgm:pt modelId="{189E1E41-802C-4161-B233-931FD888811E}" type="sibTrans" cxnId="{ECCBC1D4-0026-42F4-8CD8-3EBB6164F36F}">
      <dgm:prSet/>
      <dgm:spPr/>
      <dgm:t>
        <a:bodyPr/>
        <a:lstStyle/>
        <a:p>
          <a:endParaRPr lang="en-US"/>
        </a:p>
      </dgm:t>
    </dgm:pt>
    <dgm:pt modelId="{4B796084-B52C-47A7-AFAA-03BD86670B53}">
      <dgm:prSet phldrT="[Text]"/>
      <dgm:spPr/>
      <dgm:t>
        <a:bodyPr/>
        <a:lstStyle/>
        <a:p>
          <a:r>
            <a:rPr lang="en-US" b="1" dirty="0" smtClean="0"/>
            <a:t>Noise control at the source</a:t>
          </a:r>
          <a:endParaRPr lang="en-US" b="1" dirty="0"/>
        </a:p>
      </dgm:t>
    </dgm:pt>
    <dgm:pt modelId="{F5FD2D7A-D5EE-4BF4-9604-07E6A59FBB1A}" type="parTrans" cxnId="{2B4C8659-A65E-4D1F-BD7C-24068FE5DC21}">
      <dgm:prSet/>
      <dgm:spPr/>
      <dgm:t>
        <a:bodyPr/>
        <a:lstStyle/>
        <a:p>
          <a:endParaRPr lang="en-US"/>
        </a:p>
      </dgm:t>
    </dgm:pt>
    <dgm:pt modelId="{C4AE80DE-A3B4-4EE3-AE34-6F962BDC452D}" type="sibTrans" cxnId="{2B4C8659-A65E-4D1F-BD7C-24068FE5DC21}">
      <dgm:prSet/>
      <dgm:spPr/>
      <dgm:t>
        <a:bodyPr/>
        <a:lstStyle/>
        <a:p>
          <a:endParaRPr lang="en-US"/>
        </a:p>
      </dgm:t>
    </dgm:pt>
    <dgm:pt modelId="{AAEEF8F9-1D3E-4B7F-8803-BFC4320E18E2}">
      <dgm:prSet phldrT="[Text]"/>
      <dgm:spPr/>
      <dgm:t>
        <a:bodyPr/>
        <a:lstStyle/>
        <a:p>
          <a:r>
            <a:rPr lang="en-US" b="1" dirty="0" smtClean="0"/>
            <a:t>Use of noise protective measures at the receiver</a:t>
          </a:r>
          <a:endParaRPr lang="en-US" b="1" dirty="0"/>
        </a:p>
      </dgm:t>
    </dgm:pt>
    <dgm:pt modelId="{C6D2A0DE-3FA8-41A1-BECB-A2E8150CDC6D}" type="parTrans" cxnId="{BFE705BF-5F49-43A2-825D-6C1137799115}">
      <dgm:prSet/>
      <dgm:spPr/>
      <dgm:t>
        <a:bodyPr/>
        <a:lstStyle/>
        <a:p>
          <a:endParaRPr lang="en-US"/>
        </a:p>
      </dgm:t>
    </dgm:pt>
    <dgm:pt modelId="{36D26253-BF89-405C-8CC4-A162D87AFDDD}" type="sibTrans" cxnId="{BFE705BF-5F49-43A2-825D-6C1137799115}">
      <dgm:prSet/>
      <dgm:spPr/>
      <dgm:t>
        <a:bodyPr/>
        <a:lstStyle/>
        <a:p>
          <a:endParaRPr lang="en-US"/>
        </a:p>
      </dgm:t>
    </dgm:pt>
    <dgm:pt modelId="{FBE9D909-188F-4E2A-BB79-0EE7F90EB51F}">
      <dgm:prSet phldrT="[Text]"/>
      <dgm:spPr/>
      <dgm:t>
        <a:bodyPr/>
        <a:lstStyle/>
        <a:p>
          <a:pPr algn="ctr"/>
          <a:r>
            <a:rPr lang="en-US" b="1" dirty="0" smtClean="0"/>
            <a:t>Control of the transmission path</a:t>
          </a:r>
          <a:endParaRPr lang="en-US" b="1" dirty="0"/>
        </a:p>
      </dgm:t>
    </dgm:pt>
    <dgm:pt modelId="{C067CBDD-037D-4699-8F04-1B971ABC5E6D}" type="parTrans" cxnId="{C2BDAED0-8A24-4B09-950F-DB170E3E0A95}">
      <dgm:prSet/>
      <dgm:spPr/>
      <dgm:t>
        <a:bodyPr/>
        <a:lstStyle/>
        <a:p>
          <a:endParaRPr lang="en-US"/>
        </a:p>
      </dgm:t>
    </dgm:pt>
    <dgm:pt modelId="{71EF628B-7B69-40F2-BC97-B2E340EC4EBE}" type="sibTrans" cxnId="{C2BDAED0-8A24-4B09-950F-DB170E3E0A95}">
      <dgm:prSet/>
      <dgm:spPr/>
      <dgm:t>
        <a:bodyPr/>
        <a:lstStyle/>
        <a:p>
          <a:endParaRPr lang="en-US"/>
        </a:p>
      </dgm:t>
    </dgm:pt>
    <dgm:pt modelId="{E3649E58-2F00-4377-A0A9-8EAE83002192}" type="pres">
      <dgm:prSet presAssocID="{FDF582A3-18C5-4E62-8A84-DDD611B6AFE5}" presName="composite" presStyleCnt="0">
        <dgm:presLayoutVars>
          <dgm:chMax val="1"/>
          <dgm:dir/>
          <dgm:resizeHandles val="exact"/>
        </dgm:presLayoutVars>
      </dgm:prSet>
      <dgm:spPr/>
      <dgm:t>
        <a:bodyPr/>
        <a:lstStyle/>
        <a:p>
          <a:endParaRPr lang="en-US"/>
        </a:p>
      </dgm:t>
    </dgm:pt>
    <dgm:pt modelId="{7BA7C332-3BC1-4381-83C5-5DA792C282DE}" type="pres">
      <dgm:prSet presAssocID="{FDF582A3-18C5-4E62-8A84-DDD611B6AFE5}" presName="radial" presStyleCnt="0">
        <dgm:presLayoutVars>
          <dgm:animLvl val="ctr"/>
        </dgm:presLayoutVars>
      </dgm:prSet>
      <dgm:spPr/>
    </dgm:pt>
    <dgm:pt modelId="{36543083-132C-44CD-8116-134D12923B70}" type="pres">
      <dgm:prSet presAssocID="{A869033B-D9E5-4FAE-BACF-30548F7817FE}" presName="centerShape" presStyleLbl="vennNode1" presStyleIdx="0" presStyleCnt="4"/>
      <dgm:spPr/>
      <dgm:t>
        <a:bodyPr/>
        <a:lstStyle/>
        <a:p>
          <a:endParaRPr lang="en-US"/>
        </a:p>
      </dgm:t>
    </dgm:pt>
    <dgm:pt modelId="{A2C6935E-E31F-4386-BB08-B78B751E79FB}" type="pres">
      <dgm:prSet presAssocID="{4B796084-B52C-47A7-AFAA-03BD86670B53}" presName="node" presStyleLbl="vennNode1" presStyleIdx="1" presStyleCnt="4">
        <dgm:presLayoutVars>
          <dgm:bulletEnabled val="1"/>
        </dgm:presLayoutVars>
      </dgm:prSet>
      <dgm:spPr/>
      <dgm:t>
        <a:bodyPr/>
        <a:lstStyle/>
        <a:p>
          <a:endParaRPr lang="en-US"/>
        </a:p>
      </dgm:t>
    </dgm:pt>
    <dgm:pt modelId="{F86119CE-176C-4848-A82D-186301941FE1}" type="pres">
      <dgm:prSet presAssocID="{AAEEF8F9-1D3E-4B7F-8803-BFC4320E18E2}" presName="node" presStyleLbl="vennNode1" presStyleIdx="2" presStyleCnt="4">
        <dgm:presLayoutVars>
          <dgm:bulletEnabled val="1"/>
        </dgm:presLayoutVars>
      </dgm:prSet>
      <dgm:spPr/>
      <dgm:t>
        <a:bodyPr/>
        <a:lstStyle/>
        <a:p>
          <a:endParaRPr lang="en-US"/>
        </a:p>
      </dgm:t>
    </dgm:pt>
    <dgm:pt modelId="{906C734F-F68C-4308-BB63-F36BF8420A8F}" type="pres">
      <dgm:prSet presAssocID="{FBE9D909-188F-4E2A-BB79-0EE7F90EB51F}" presName="node" presStyleLbl="vennNode1" presStyleIdx="3" presStyleCnt="4">
        <dgm:presLayoutVars>
          <dgm:bulletEnabled val="1"/>
        </dgm:presLayoutVars>
      </dgm:prSet>
      <dgm:spPr/>
      <dgm:t>
        <a:bodyPr/>
        <a:lstStyle/>
        <a:p>
          <a:endParaRPr lang="en-US"/>
        </a:p>
      </dgm:t>
    </dgm:pt>
  </dgm:ptLst>
  <dgm:cxnLst>
    <dgm:cxn modelId="{E0A4B288-EE5A-42EE-B2DF-54AB60F5C4ED}" type="presOf" srcId="{A869033B-D9E5-4FAE-BACF-30548F7817FE}" destId="{36543083-132C-44CD-8116-134D12923B70}" srcOrd="0" destOrd="0" presId="urn:microsoft.com/office/officeart/2005/8/layout/radial3"/>
    <dgm:cxn modelId="{A0D05FF8-4054-4D87-8740-238F7E2E8007}" type="presOf" srcId="{4B796084-B52C-47A7-AFAA-03BD86670B53}" destId="{A2C6935E-E31F-4386-BB08-B78B751E79FB}" srcOrd="0" destOrd="0" presId="urn:microsoft.com/office/officeart/2005/8/layout/radial3"/>
    <dgm:cxn modelId="{C2BDAED0-8A24-4B09-950F-DB170E3E0A95}" srcId="{A869033B-D9E5-4FAE-BACF-30548F7817FE}" destId="{FBE9D909-188F-4E2A-BB79-0EE7F90EB51F}" srcOrd="2" destOrd="0" parTransId="{C067CBDD-037D-4699-8F04-1B971ABC5E6D}" sibTransId="{71EF628B-7B69-40F2-BC97-B2E340EC4EBE}"/>
    <dgm:cxn modelId="{45AFA71C-DB9D-484C-9277-C0930445CB66}" type="presOf" srcId="{AAEEF8F9-1D3E-4B7F-8803-BFC4320E18E2}" destId="{F86119CE-176C-4848-A82D-186301941FE1}" srcOrd="0" destOrd="0" presId="urn:microsoft.com/office/officeart/2005/8/layout/radial3"/>
    <dgm:cxn modelId="{2B4C8659-A65E-4D1F-BD7C-24068FE5DC21}" srcId="{A869033B-D9E5-4FAE-BACF-30548F7817FE}" destId="{4B796084-B52C-47A7-AFAA-03BD86670B53}" srcOrd="0" destOrd="0" parTransId="{F5FD2D7A-D5EE-4BF4-9604-07E6A59FBB1A}" sibTransId="{C4AE80DE-A3B4-4EE3-AE34-6F962BDC452D}"/>
    <dgm:cxn modelId="{BFE705BF-5F49-43A2-825D-6C1137799115}" srcId="{A869033B-D9E5-4FAE-BACF-30548F7817FE}" destId="{AAEEF8F9-1D3E-4B7F-8803-BFC4320E18E2}" srcOrd="1" destOrd="0" parTransId="{C6D2A0DE-3FA8-41A1-BECB-A2E8150CDC6D}" sibTransId="{36D26253-BF89-405C-8CC4-A162D87AFDDD}"/>
    <dgm:cxn modelId="{2A02809F-33D9-4337-91D0-97A7ECBAD7E2}" type="presOf" srcId="{FDF582A3-18C5-4E62-8A84-DDD611B6AFE5}" destId="{E3649E58-2F00-4377-A0A9-8EAE83002192}" srcOrd="0" destOrd="0" presId="urn:microsoft.com/office/officeart/2005/8/layout/radial3"/>
    <dgm:cxn modelId="{72816EE8-75A0-4BC7-A9F3-8B5EE07B0E35}" type="presOf" srcId="{FBE9D909-188F-4E2A-BB79-0EE7F90EB51F}" destId="{906C734F-F68C-4308-BB63-F36BF8420A8F}" srcOrd="0" destOrd="0" presId="urn:microsoft.com/office/officeart/2005/8/layout/radial3"/>
    <dgm:cxn modelId="{ECCBC1D4-0026-42F4-8CD8-3EBB6164F36F}" srcId="{FDF582A3-18C5-4E62-8A84-DDD611B6AFE5}" destId="{A869033B-D9E5-4FAE-BACF-30548F7817FE}" srcOrd="0" destOrd="0" parTransId="{CBB05666-8733-4DE8-A5EA-03B4B586D25A}" sibTransId="{189E1E41-802C-4161-B233-931FD888811E}"/>
    <dgm:cxn modelId="{C97BECC9-8655-49B7-B701-EC1E3ECA9CD1}" type="presParOf" srcId="{E3649E58-2F00-4377-A0A9-8EAE83002192}" destId="{7BA7C332-3BC1-4381-83C5-5DA792C282DE}" srcOrd="0" destOrd="0" presId="urn:microsoft.com/office/officeart/2005/8/layout/radial3"/>
    <dgm:cxn modelId="{278D1802-575B-42B2-9247-53B200C75878}" type="presParOf" srcId="{7BA7C332-3BC1-4381-83C5-5DA792C282DE}" destId="{36543083-132C-44CD-8116-134D12923B70}" srcOrd="0" destOrd="0" presId="urn:microsoft.com/office/officeart/2005/8/layout/radial3"/>
    <dgm:cxn modelId="{7070AF16-BB3E-41BC-9045-5CADBEAEE7F2}" type="presParOf" srcId="{7BA7C332-3BC1-4381-83C5-5DA792C282DE}" destId="{A2C6935E-E31F-4386-BB08-B78B751E79FB}" srcOrd="1" destOrd="0" presId="urn:microsoft.com/office/officeart/2005/8/layout/radial3"/>
    <dgm:cxn modelId="{833C683C-2E84-421C-9E31-140E47B34592}" type="presParOf" srcId="{7BA7C332-3BC1-4381-83C5-5DA792C282DE}" destId="{F86119CE-176C-4848-A82D-186301941FE1}" srcOrd="2" destOrd="0" presId="urn:microsoft.com/office/officeart/2005/8/layout/radial3"/>
    <dgm:cxn modelId="{F2C8B9A1-9760-4DA7-BA22-787196C385E8}" type="presParOf" srcId="{7BA7C332-3BC1-4381-83C5-5DA792C282DE}" destId="{906C734F-F68C-4308-BB63-F36BF8420A8F}" srcOrd="3" destOrd="0" presId="urn:microsoft.com/office/officeart/2005/8/layout/radial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274AD4-5768-4C09-92A4-A5A2E820880E}" type="datetimeFigureOut">
              <a:rPr lang="en-US" smtClean="0"/>
              <a:pPr/>
              <a:t>5/20/2021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377164-351E-453C-976D-CA93FAA350B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7"/>
          <p:cNvSpPr txBox="1">
            <a:spLocks noGrp="1" noChangeArrowheads="1"/>
          </p:cNvSpPr>
          <p:nvPr/>
        </p:nvSpPr>
        <p:spPr bwMode="auto">
          <a:xfrm>
            <a:off x="3894138" y="9558338"/>
            <a:ext cx="2978150" cy="503237"/>
          </a:xfrm>
          <a:prstGeom prst="rect">
            <a:avLst/>
          </a:prstGeom>
          <a:noFill/>
          <a:ln w="9525">
            <a:noFill/>
            <a:miter lim="800000"/>
            <a:headEnd/>
            <a:tailEnd/>
          </a:ln>
        </p:spPr>
        <p:txBody>
          <a:bodyPr lIns="96780" tIns="48390" rIns="96780" bIns="48390" anchor="b"/>
          <a:lstStyle/>
          <a:p>
            <a:pPr algn="r" defTabSz="965200" eaLnBrk="1" hangingPunct="1">
              <a:buClr>
                <a:srgbClr val="000000"/>
              </a:buClr>
            </a:pPr>
            <a:fld id="{80858C5B-47FB-42E5-BCA8-25173A393ACE}" type="slidenum">
              <a:rPr lang="zh-CN" altLang="zh-CN" sz="1300">
                <a:latin typeface="Calibri" pitchFamily="34" charset="0"/>
              </a:rPr>
              <a:pPr algn="r" defTabSz="965200" eaLnBrk="1" hangingPunct="1">
                <a:buClr>
                  <a:srgbClr val="000000"/>
                </a:buClr>
              </a:pPr>
              <a:t>2</a:t>
            </a:fld>
            <a:endParaRPr lang="en-US" altLang="zh-CN" sz="1300">
              <a:latin typeface="Calibri" pitchFamily="34" charset="0"/>
            </a:endParaRPr>
          </a:p>
        </p:txBody>
      </p:sp>
      <p:sp>
        <p:nvSpPr>
          <p:cNvPr id="829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294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latin typeface="Arial" pitchFamily="34" charset="0"/>
            </a:endParaRPr>
          </a:p>
        </p:txBody>
      </p:sp>
    </p:spTree>
    <p:extLst>
      <p:ext uri="{BB962C8B-B14F-4D97-AF65-F5344CB8AC3E}">
        <p14:creationId xmlns="" xmlns:p14="http://schemas.microsoft.com/office/powerpoint/2010/main" val="1414084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F1E11911-D358-447A-AB8D-77F731077541}" type="datetimeFigureOut">
              <a:rPr lang="en-US" smtClean="0"/>
              <a:pPr/>
              <a:t>5/20/2021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74EBBD95-F67A-43E2-B1FC-4289B171262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1E11911-D358-447A-AB8D-77F731077541}" type="datetimeFigureOut">
              <a:rPr lang="en-US" smtClean="0"/>
              <a:pPr/>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EBBD95-F67A-43E2-B1FC-4289B171262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1E11911-D358-447A-AB8D-77F731077541}" type="datetimeFigureOut">
              <a:rPr lang="en-US" smtClean="0"/>
              <a:pPr/>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EBBD95-F67A-43E2-B1FC-4289B171262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1E11911-D358-447A-AB8D-77F731077541}" type="datetimeFigureOut">
              <a:rPr lang="en-US" smtClean="0"/>
              <a:pPr/>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EBBD95-F67A-43E2-B1FC-4289B171262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1E11911-D358-447A-AB8D-77F731077541}" type="datetimeFigureOut">
              <a:rPr lang="en-US" smtClean="0"/>
              <a:pPr/>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EBBD95-F67A-43E2-B1FC-4289B171262E}"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1E11911-D358-447A-AB8D-77F731077541}" type="datetimeFigureOut">
              <a:rPr lang="en-US" smtClean="0"/>
              <a:pPr/>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EBBD95-F67A-43E2-B1FC-4289B171262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1859760"/>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9"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F1E11911-D358-447A-AB8D-77F731077541}" type="datetimeFigureOut">
              <a:rPr lang="en-US" smtClean="0"/>
              <a:pPr/>
              <a:t>5/20/2021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EBBD95-F67A-43E2-B1FC-4289B171262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1E11911-D358-447A-AB8D-77F731077541}" type="datetimeFigureOut">
              <a:rPr lang="en-US" smtClean="0"/>
              <a:pPr/>
              <a:t>5/20/2021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EBBD95-F67A-43E2-B1FC-4289B171262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E11911-D358-447A-AB8D-77F731077541}" type="datetimeFigureOut">
              <a:rPr lang="en-US" smtClean="0"/>
              <a:pPr/>
              <a:t>5/20/2021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EBBD95-F67A-43E2-B1FC-4289B171262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1E11911-D358-447A-AB8D-77F731077541}" type="datetimeFigureOut">
              <a:rPr lang="en-US" smtClean="0"/>
              <a:pPr/>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EBBD95-F67A-43E2-B1FC-4289B171262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9"/>
            <a:ext cx="2950464"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F1E11911-D358-447A-AB8D-77F731077541}" type="datetimeFigureOut">
              <a:rPr lang="en-US" smtClean="0"/>
              <a:pPr/>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69600" y="6356353"/>
            <a:ext cx="812800" cy="365125"/>
          </a:xfrm>
        </p:spPr>
        <p:txBody>
          <a:bodyPr/>
          <a:lstStyle/>
          <a:p>
            <a:fld id="{74EBBD95-F67A-43E2-B1FC-4289B171262E}" type="slidenum">
              <a:rPr lang="en-US" smtClean="0"/>
              <a:pPr/>
              <a:t>‹#›</a:t>
            </a:fld>
            <a:endParaRPr lang="en-U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8"/>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600" y="6356353"/>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F1E11911-D358-447A-AB8D-77F731077541}" type="datetimeFigureOut">
              <a:rPr lang="en-US" smtClean="0"/>
              <a:pPr/>
              <a:t>5/20/2021</a:t>
            </a:fld>
            <a:endParaRPr lang="en-US"/>
          </a:p>
        </p:txBody>
      </p:sp>
      <p:sp>
        <p:nvSpPr>
          <p:cNvPr id="22" name="Footer Placeholder 21"/>
          <p:cNvSpPr>
            <a:spLocks noGrp="1"/>
          </p:cNvSpPr>
          <p:nvPr>
            <p:ph type="ftr" sz="quarter" idx="3"/>
          </p:nvPr>
        </p:nvSpPr>
        <p:spPr>
          <a:xfrm>
            <a:off x="3556000" y="6356353"/>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10566400" y="6356353"/>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4EBBD95-F67A-43E2-B1FC-4289B171262E}" type="slidenum">
              <a:rPr lang="en-US" smtClean="0"/>
              <a:pPr/>
              <a:t>‹#›</a:t>
            </a:fld>
            <a:endParaRPr lang="en-US"/>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416" y="2124456"/>
            <a:ext cx="10769600" cy="2339102"/>
          </a:xfrm>
          <a:prstGeom prst="rect">
            <a:avLst/>
          </a:prstGeom>
        </p:spPr>
        <p:txBody>
          <a:bodyPr wrap="square">
            <a:spAutoFit/>
          </a:bodyPr>
          <a:lstStyle/>
          <a:p>
            <a:pPr algn="ctr">
              <a:defRPr/>
            </a:pPr>
            <a:r>
              <a:rPr lang="en-US" sz="3200" dirty="0" smtClean="0"/>
              <a:t>Noise pollution</a:t>
            </a:r>
            <a:endParaRPr lang="en-US" sz="3200" b="1" dirty="0" smtClean="0"/>
          </a:p>
          <a:p>
            <a:pPr algn="ctr">
              <a:defRPr/>
            </a:pPr>
            <a:r>
              <a:rPr lang="en-US" sz="3200" b="1" dirty="0"/>
              <a:t>	</a:t>
            </a:r>
          </a:p>
          <a:p>
            <a:pPr algn="ctr">
              <a:defRPr/>
            </a:pPr>
            <a:r>
              <a:rPr lang="en-US" sz="3200" b="1" dirty="0" smtClean="0"/>
              <a:t>Unit 5 </a:t>
            </a:r>
          </a:p>
          <a:p>
            <a:pPr algn="ctr">
              <a:defRPr/>
            </a:pPr>
            <a:r>
              <a:rPr lang="en-US" sz="3200" b="1" dirty="0" smtClean="0"/>
              <a:t>Environmental Pollution</a:t>
            </a:r>
            <a:endParaRPr lang="en-US" sz="3200" b="1" dirty="0"/>
          </a:p>
          <a:p>
            <a:pPr algn="ctr">
              <a:defRPr/>
            </a:pPr>
            <a:r>
              <a:rPr lang="en-US" dirty="0"/>
              <a:t>	</a:t>
            </a:r>
          </a:p>
        </p:txBody>
      </p:sp>
      <p:sp>
        <p:nvSpPr>
          <p:cNvPr id="5" name="Rectangle 4"/>
          <p:cNvSpPr/>
          <p:nvPr/>
        </p:nvSpPr>
        <p:spPr>
          <a:xfrm>
            <a:off x="203200" y="5257802"/>
            <a:ext cx="6096000" cy="923330"/>
          </a:xfrm>
          <a:prstGeom prst="rect">
            <a:avLst/>
          </a:prstGeom>
        </p:spPr>
        <p:txBody>
          <a:bodyPr>
            <a:spAutoFit/>
          </a:bodyPr>
          <a:lstStyle/>
          <a:p>
            <a:pPr algn="just"/>
            <a:r>
              <a:rPr lang="en-US" altLang="en-US" b="1" dirty="0" smtClean="0">
                <a:latin typeface="Comic Sans MS" pitchFamily="66" charset="0"/>
              </a:rPr>
              <a:t>Prepared by; Dr  </a:t>
            </a:r>
            <a:r>
              <a:rPr lang="en-US" altLang="en-US" b="1" dirty="0" err="1" smtClean="0">
                <a:latin typeface="Comic Sans MS" pitchFamily="66" charset="0"/>
              </a:rPr>
              <a:t>Naresh</a:t>
            </a:r>
            <a:r>
              <a:rPr lang="en-US" altLang="en-US" b="1" dirty="0" smtClean="0">
                <a:latin typeface="Comic Sans MS" pitchFamily="66" charset="0"/>
              </a:rPr>
              <a:t> Kumar </a:t>
            </a:r>
            <a:r>
              <a:rPr lang="en-US" altLang="en-US" b="1" dirty="0" err="1" smtClean="0">
                <a:latin typeface="Comic Sans MS" pitchFamily="66" charset="0"/>
              </a:rPr>
              <a:t>Sahoo</a:t>
            </a:r>
            <a:endParaRPr lang="en-US" altLang="en-US" b="1" dirty="0" smtClean="0">
              <a:latin typeface="Comic Sans MS" pitchFamily="66" charset="0"/>
            </a:endParaRPr>
          </a:p>
          <a:p>
            <a:pPr algn="just"/>
            <a:r>
              <a:rPr lang="en-US" altLang="en-US" b="1" dirty="0" smtClean="0">
                <a:latin typeface="Comic Sans MS" pitchFamily="66" charset="0"/>
              </a:rPr>
              <a:t>Department: Chemistry</a:t>
            </a:r>
          </a:p>
          <a:p>
            <a:pPr algn="just"/>
            <a:r>
              <a:rPr lang="en-US" altLang="en-US" b="1" dirty="0" smtClean="0">
                <a:latin typeface="Comic Sans MS" pitchFamily="66" charset="0"/>
              </a:rPr>
              <a:t>Subject: Environmental Studies (CHM1002)</a:t>
            </a:r>
          </a:p>
        </p:txBody>
      </p:sp>
      <p:pic>
        <p:nvPicPr>
          <p:cNvPr id="6" name="image1.png"/>
          <p:cNvPicPr>
            <a:picLocks noChangeAspect="1" noChangeArrowheads="1"/>
          </p:cNvPicPr>
          <p:nvPr/>
        </p:nvPicPr>
        <p:blipFill>
          <a:blip r:embed="rId2"/>
          <a:srcRect/>
          <a:stretch>
            <a:fillRect/>
          </a:stretch>
        </p:blipFill>
        <p:spPr bwMode="auto">
          <a:xfrm>
            <a:off x="9753602" y="76200"/>
            <a:ext cx="2019300" cy="2026920"/>
          </a:xfrm>
          <a:prstGeom prst="rect">
            <a:avLst/>
          </a:prstGeom>
          <a:noFill/>
          <a:ln w="9525">
            <a:noFill/>
            <a:miter lim="800000"/>
            <a:headEnd/>
            <a:tailEnd/>
          </a:ln>
        </p:spPr>
      </p:pic>
      <p:sp>
        <p:nvSpPr>
          <p:cNvPr id="8" name="Rectangle 7"/>
          <p:cNvSpPr/>
          <p:nvPr/>
        </p:nvSpPr>
        <p:spPr>
          <a:xfrm>
            <a:off x="2438400" y="762001"/>
            <a:ext cx="6096000" cy="892552"/>
          </a:xfrm>
          <a:prstGeom prst="rect">
            <a:avLst/>
          </a:prstGeom>
        </p:spPr>
        <p:txBody>
          <a:bodyPr>
            <a:spAutoFit/>
          </a:bodyPr>
          <a:lstStyle/>
          <a:p>
            <a:pPr algn="ctr">
              <a:defRPr/>
            </a:pPr>
            <a:r>
              <a:rPr lang="en-US" sz="2800" dirty="0">
                <a:solidFill>
                  <a:srgbClr val="FF0000"/>
                </a:solidFill>
              </a:rPr>
              <a:t>B. Tech (Environmental Studies)</a:t>
            </a:r>
            <a:br>
              <a:rPr lang="en-US" sz="2800" dirty="0">
                <a:solidFill>
                  <a:srgbClr val="FF0000"/>
                </a:solidFill>
              </a:rPr>
            </a:br>
            <a:r>
              <a:rPr lang="en-US" sz="2400" dirty="0" smtClean="0">
                <a:solidFill>
                  <a:schemeClr val="tx2">
                    <a:lumMod val="75000"/>
                  </a:schemeClr>
                </a:solidFill>
              </a:rPr>
              <a:t> </a:t>
            </a:r>
            <a:endParaRPr 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09597" y="115554"/>
            <a:ext cx="9907135" cy="6724299"/>
          </a:xfrm>
          <a:prstGeom prst="rect">
            <a:avLst/>
          </a:prstGeom>
        </p:spPr>
      </p:pic>
    </p:spTree>
    <p:extLst>
      <p:ext uri="{BB962C8B-B14F-4D97-AF65-F5344CB8AC3E}">
        <p14:creationId xmlns:p14="http://schemas.microsoft.com/office/powerpoint/2010/main" xmlns="" val="24402562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877" y="122351"/>
            <a:ext cx="8376515" cy="704045"/>
          </a:xfrm>
        </p:spPr>
        <p:txBody>
          <a:bodyPr>
            <a:normAutofit fontScale="90000"/>
          </a:bodyPr>
          <a:lstStyle/>
          <a:p>
            <a:r>
              <a:rPr lang="en-US" dirty="0" smtClean="0"/>
              <a:t>Problems</a:t>
            </a:r>
            <a:endParaRPr lang="en-US" dirty="0"/>
          </a:p>
        </p:txBody>
      </p:sp>
      <p:sp>
        <p:nvSpPr>
          <p:cNvPr id="3" name="Round Single Corner Rectangle 2"/>
          <p:cNvSpPr/>
          <p:nvPr/>
        </p:nvSpPr>
        <p:spPr>
          <a:xfrm>
            <a:off x="476517" y="720146"/>
            <a:ext cx="9787944" cy="746975"/>
          </a:xfrm>
          <a:prstGeom prst="round1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smtClean="0"/>
              <a:t>1. The sound power generated from a moving tractor is 0.001 watt. What is the Sound Power Level?</a:t>
            </a:r>
            <a:endParaRPr lang="en-US" dirty="0"/>
          </a:p>
        </p:txBody>
      </p:sp>
      <p:sp>
        <p:nvSpPr>
          <p:cNvPr id="7" name="TextBox 6"/>
          <p:cNvSpPr txBox="1"/>
          <p:nvPr/>
        </p:nvSpPr>
        <p:spPr>
          <a:xfrm>
            <a:off x="476518" y="1558346"/>
            <a:ext cx="9581881" cy="2031325"/>
          </a:xfrm>
          <a:prstGeom prst="rect">
            <a:avLst/>
          </a:prstGeom>
          <a:noFill/>
        </p:spPr>
        <p:txBody>
          <a:bodyPr wrap="square" rtlCol="0">
            <a:spAutoFit/>
          </a:bodyPr>
          <a:lstStyle/>
          <a:p>
            <a:r>
              <a:rPr lang="en-US" dirty="0" err="1" smtClean="0"/>
              <a:t>Ans</a:t>
            </a:r>
            <a:r>
              <a:rPr lang="en-US" dirty="0" smtClean="0"/>
              <a:t>-</a:t>
            </a:r>
          </a:p>
          <a:p>
            <a:r>
              <a:rPr lang="en-US" dirty="0" smtClean="0"/>
              <a:t>As we know, </a:t>
            </a:r>
            <a:r>
              <a:rPr lang="en-US" dirty="0" err="1" smtClean="0"/>
              <a:t>Lw</a:t>
            </a:r>
            <a:r>
              <a:rPr lang="en-US" dirty="0" smtClean="0"/>
              <a:t>=10log</a:t>
            </a:r>
            <a:r>
              <a:rPr lang="en-US" sz="900" dirty="0" smtClean="0"/>
              <a:t>10 </a:t>
            </a:r>
            <a:r>
              <a:rPr lang="en-US" dirty="0"/>
              <a:t>(w/w</a:t>
            </a:r>
            <a:r>
              <a:rPr lang="en-US" sz="1050" dirty="0"/>
              <a:t>0</a:t>
            </a:r>
            <a:r>
              <a:rPr lang="en-US" dirty="0" smtClean="0"/>
              <a:t>)</a:t>
            </a:r>
          </a:p>
          <a:p>
            <a:r>
              <a:rPr lang="en-US" dirty="0"/>
              <a:t>	</a:t>
            </a:r>
            <a:r>
              <a:rPr lang="en-US" dirty="0" smtClean="0"/>
              <a:t>=10log (0.001/10ˉ¹²)</a:t>
            </a:r>
          </a:p>
          <a:p>
            <a:r>
              <a:rPr lang="en-US" dirty="0"/>
              <a:t>	</a:t>
            </a:r>
            <a:r>
              <a:rPr lang="en-US" dirty="0" smtClean="0"/>
              <a:t>=90 dB</a:t>
            </a:r>
          </a:p>
          <a:p>
            <a:r>
              <a:rPr lang="en-US" dirty="0"/>
              <a:t>	</a:t>
            </a:r>
          </a:p>
          <a:p>
            <a:endParaRPr lang="en-US" dirty="0" smtClean="0"/>
          </a:p>
          <a:p>
            <a:endParaRPr lang="en-US" dirty="0"/>
          </a:p>
        </p:txBody>
      </p:sp>
      <p:sp>
        <p:nvSpPr>
          <p:cNvPr id="8" name="Round Single Corner Rectangle 7"/>
          <p:cNvSpPr/>
          <p:nvPr/>
        </p:nvSpPr>
        <p:spPr>
          <a:xfrm>
            <a:off x="476518" y="2751471"/>
            <a:ext cx="9664401" cy="1253861"/>
          </a:xfrm>
          <a:prstGeom prst="round1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a:t>2</a:t>
            </a:r>
            <a:r>
              <a:rPr lang="en-US" dirty="0" smtClean="0"/>
              <a:t>. If a sound source has a pressure of 2000µp at </a:t>
            </a:r>
            <a:r>
              <a:rPr lang="en-US" dirty="0" smtClean="0">
                <a:solidFill>
                  <a:srgbClr val="C00000"/>
                </a:solidFill>
              </a:rPr>
              <a:t>10m </a:t>
            </a:r>
            <a:r>
              <a:rPr lang="en-US" dirty="0" smtClean="0"/>
              <a:t>distance. Configure the sound pressure level in dB?</a:t>
            </a:r>
          </a:p>
          <a:p>
            <a:pPr algn="just"/>
            <a:r>
              <a:rPr lang="en-US" dirty="0" smtClean="0"/>
              <a:t>  - Sound Intensity in watt/m².</a:t>
            </a:r>
          </a:p>
          <a:p>
            <a:pPr algn="just"/>
            <a:r>
              <a:rPr lang="en-US" dirty="0" smtClean="0"/>
              <a:t>  - Sound Power in watt. (w?/</a:t>
            </a:r>
            <a:r>
              <a:rPr lang="en-US" dirty="0" err="1" smtClean="0"/>
              <a:t>Lw</a:t>
            </a:r>
            <a:r>
              <a:rPr lang="en-US" dirty="0" smtClean="0"/>
              <a:t>)	</a:t>
            </a:r>
            <a:endParaRPr lang="en-US" dirty="0"/>
          </a:p>
        </p:txBody>
      </p:sp>
      <mc:AlternateContent xmlns:mc="http://schemas.openxmlformats.org/markup-compatibility/2006">
        <mc:Choice xmlns:a14="http://schemas.microsoft.com/office/drawing/2010/main" xmlns="" Requires="a14">
          <p:sp>
            <p:nvSpPr>
              <p:cNvPr id="9" name="TextBox 8"/>
              <p:cNvSpPr txBox="1"/>
              <p:nvPr/>
            </p:nvSpPr>
            <p:spPr>
              <a:xfrm>
                <a:off x="476516" y="4005330"/>
                <a:ext cx="9581881" cy="3970318"/>
              </a:xfrm>
              <a:prstGeom prst="rect">
                <a:avLst/>
              </a:prstGeom>
              <a:noFill/>
            </p:spPr>
            <p:txBody>
              <a:bodyPr wrap="square" rtlCol="0">
                <a:spAutoFit/>
              </a:bodyPr>
              <a:lstStyle/>
              <a:p>
                <a:r>
                  <a:rPr lang="en-US" dirty="0" err="1" smtClean="0"/>
                  <a:t>Ans</a:t>
                </a:r>
                <a:r>
                  <a:rPr lang="en-US" dirty="0" smtClean="0"/>
                  <a:t>-</a:t>
                </a:r>
              </a:p>
              <a:p>
                <a:r>
                  <a:rPr lang="en-US" dirty="0" smtClean="0"/>
                  <a:t>As we know, </a:t>
                </a:r>
                <a:r>
                  <a:rPr lang="en-US" dirty="0" err="1"/>
                  <a:t>Lp</a:t>
                </a:r>
                <a:r>
                  <a:rPr lang="en-US" dirty="0"/>
                  <a:t>(dB)=10log</a:t>
                </a:r>
                <a:r>
                  <a:rPr lang="en-US" sz="900" dirty="0"/>
                  <a:t>10 </a:t>
                </a:r>
                <a:r>
                  <a:rPr lang="en-US" dirty="0"/>
                  <a:t>(P/</a:t>
                </a:r>
                <a:r>
                  <a:rPr lang="en-US" dirty="0" err="1"/>
                  <a:t>P</a:t>
                </a:r>
                <a:r>
                  <a:rPr lang="en-US" sz="1050" dirty="0" err="1"/>
                  <a:t>r</a:t>
                </a:r>
                <a:r>
                  <a:rPr lang="en-US" dirty="0"/>
                  <a:t>)² </a:t>
                </a:r>
                <a:endParaRPr lang="en-US" dirty="0" smtClean="0"/>
              </a:p>
              <a:p>
                <a:r>
                  <a:rPr lang="en-US" dirty="0"/>
                  <a:t/>
                </a:r>
                <a:r>
                  <a:rPr lang="en-US" dirty="0" smtClean="0"/>
                  <a:t>=10log (2000/20)²</a:t>
                </a:r>
              </a:p>
              <a:p>
                <a:r>
                  <a:rPr lang="en-US" dirty="0"/>
                  <a:t/>
                </a:r>
                <a:r>
                  <a:rPr lang="en-US" dirty="0" smtClean="0"/>
                  <a:t>=40dB</a:t>
                </a:r>
              </a:p>
              <a:p>
                <a:r>
                  <a:rPr lang="en-US" dirty="0" smtClean="0"/>
                  <a:t>ii. As we know, I=P²/ℓe</a:t>
                </a:r>
              </a:p>
              <a:p>
                <a:r>
                  <a:rPr lang="en-US" dirty="0"/>
                  <a:t/>
                </a:r>
                <a:r>
                  <a:rPr lang="en-US" dirty="0" smtClean="0"/>
                  <a:t>=(2000x10ˉ⁶)²/(1.185x340m/s)</a:t>
                </a:r>
              </a:p>
              <a:p>
                <a:r>
                  <a:rPr lang="en-US" dirty="0"/>
                  <a:t/>
                </a:r>
                <a:r>
                  <a:rPr lang="en-US" dirty="0" smtClean="0"/>
                  <a:t>=9.9x10ˉ⁹ watt/m².</a:t>
                </a:r>
              </a:p>
              <a:p>
                <a:r>
                  <a:rPr lang="en-US" dirty="0" smtClean="0"/>
                  <a:t>iii. Given, r=10m</a:t>
                </a:r>
              </a:p>
              <a:p>
                <a:r>
                  <a:rPr lang="en-US" dirty="0" smtClean="0"/>
                  <a:t>Here measured sound power is not given.</a:t>
                </a:r>
              </a:p>
              <a:p>
                <a:r>
                  <a:rPr lang="en-US" dirty="0" smtClean="0"/>
                  <a:t>So, </a:t>
                </a:r>
                <a:r>
                  <a:rPr lang="en-US" dirty="0"/>
                  <a:t>I</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/4</m:t>
                    </m:r>
                    <m:r>
                      <a:rPr lang="el-GR" i="1">
                        <a:latin typeface="Cambria Math" panose="02040503050406030204" pitchFamily="18" charset="0"/>
                      </a:rPr>
                      <m:t>𝜋</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oMath>
                </a14:m>
                <a:endParaRPr lang="en-US" dirty="0" smtClean="0"/>
              </a:p>
              <a:p>
                <a:endParaRPr lang="en-US" dirty="0" smtClean="0"/>
              </a:p>
              <a:p>
                <a:r>
                  <a:rPr lang="en-US" dirty="0"/>
                  <a:t/>
                </a:r>
              </a:p>
              <a:p>
                <a:endParaRPr lang="en-US" dirty="0" smtClean="0"/>
              </a:p>
              <a:p>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476517" y="4005330"/>
                <a:ext cx="9581881" cy="3970318"/>
              </a:xfrm>
              <a:prstGeom prst="rect">
                <a:avLst/>
              </a:prstGeom>
              <a:blipFill rotWithShape="0">
                <a:blip r:embed="rId2"/>
                <a:stretch>
                  <a:fillRect l="-509" t="-922"/>
                </a:stretch>
              </a:blipFill>
            </p:spPr>
            <p:txBody>
              <a:bodyPr/>
              <a:lstStyle/>
              <a:p>
                <a:r>
                  <a:rPr lang="en-US">
                    <a:noFill/>
                  </a:rPr>
                  <a:t> </a:t>
                </a:r>
              </a:p>
            </p:txBody>
          </p:sp>
        </mc:Fallback>
      </mc:AlternateContent>
    </p:spTree>
    <p:extLst>
      <p:ext uri="{BB962C8B-B14F-4D97-AF65-F5344CB8AC3E}">
        <p14:creationId xmlns:p14="http://schemas.microsoft.com/office/powerpoint/2010/main" xmlns="" val="7407326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ingle Corner Rectangle 3"/>
          <p:cNvSpPr/>
          <p:nvPr/>
        </p:nvSpPr>
        <p:spPr>
          <a:xfrm>
            <a:off x="476518" y="1954371"/>
            <a:ext cx="9664401" cy="827466"/>
          </a:xfrm>
          <a:prstGeom prst="round1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smtClean="0"/>
              <a:t>3. Determine the sound power level by combining 5 sound levels i.e., 61 dB, 54 dB, 73 dB, 67 dB and 45dB?	</a:t>
            </a:r>
            <a:endParaRPr lang="en-US" dirty="0"/>
          </a:p>
        </p:txBody>
      </p:sp>
      <p:sp>
        <p:nvSpPr>
          <p:cNvPr id="6" name="TextBox 5"/>
          <p:cNvSpPr txBox="1"/>
          <p:nvPr/>
        </p:nvSpPr>
        <p:spPr>
          <a:xfrm>
            <a:off x="476518" y="437884"/>
            <a:ext cx="9445461" cy="2031325"/>
          </a:xfrm>
          <a:prstGeom prst="rect">
            <a:avLst/>
          </a:prstGeom>
          <a:noFill/>
        </p:spPr>
        <p:txBody>
          <a:bodyPr wrap="square" rtlCol="0">
            <a:spAutoFit/>
          </a:bodyPr>
          <a:lstStyle/>
          <a:p>
            <a:pPr marL="285750" indent="-285750">
              <a:buFont typeface="Symbol" panose="05050102010706020507" pitchFamily="18" charset="2"/>
              <a:buChar char="Þ"/>
            </a:pPr>
            <a:r>
              <a:rPr lang="en-US" dirty="0" smtClean="0"/>
              <a:t>9.9x10ˉ⁹=W/4x3.14x100</a:t>
            </a:r>
          </a:p>
          <a:p>
            <a:pPr marL="285750" indent="-285750">
              <a:buFont typeface="Symbol" panose="05050102010706020507" pitchFamily="18" charset="2"/>
              <a:buChar char="Þ"/>
            </a:pPr>
            <a:r>
              <a:rPr lang="en-US" dirty="0" smtClean="0"/>
              <a:t>W= 1.24x10</a:t>
            </a:r>
            <a:r>
              <a:rPr lang="en-US" dirty="0"/>
              <a:t> </a:t>
            </a:r>
            <a:r>
              <a:rPr lang="en-US" dirty="0" smtClean="0"/>
              <a:t>ˉ⁵watt</a:t>
            </a:r>
          </a:p>
          <a:p>
            <a:r>
              <a:rPr lang="en-US" dirty="0" smtClean="0"/>
              <a:t>So,</a:t>
            </a:r>
            <a:r>
              <a:rPr lang="en-US" dirty="0"/>
              <a:t> </a:t>
            </a:r>
            <a:r>
              <a:rPr lang="en-US" dirty="0" err="1"/>
              <a:t>Lw</a:t>
            </a:r>
            <a:r>
              <a:rPr lang="en-US" dirty="0"/>
              <a:t>=10log</a:t>
            </a:r>
            <a:r>
              <a:rPr lang="en-US" sz="900" dirty="0"/>
              <a:t>10 </a:t>
            </a:r>
            <a:r>
              <a:rPr lang="en-US" dirty="0"/>
              <a:t>(w/w</a:t>
            </a:r>
            <a:r>
              <a:rPr lang="en-US" sz="1050" dirty="0"/>
              <a:t>0</a:t>
            </a:r>
            <a:r>
              <a:rPr lang="en-US" dirty="0" smtClean="0"/>
              <a:t>)</a:t>
            </a:r>
          </a:p>
          <a:p>
            <a:r>
              <a:rPr lang="en-US" dirty="0" smtClean="0"/>
              <a:t>=&gt;</a:t>
            </a:r>
            <a:r>
              <a:rPr lang="en-US" dirty="0" err="1" smtClean="0"/>
              <a:t>Lw</a:t>
            </a:r>
            <a:r>
              <a:rPr lang="en-US" dirty="0" smtClean="0"/>
              <a:t>=10log ((1.24x10</a:t>
            </a:r>
            <a:r>
              <a:rPr lang="en-US" dirty="0"/>
              <a:t> </a:t>
            </a:r>
            <a:r>
              <a:rPr lang="en-US" dirty="0" smtClean="0"/>
              <a:t>ˉ⁵)/10</a:t>
            </a:r>
            <a:r>
              <a:rPr lang="en-US" dirty="0"/>
              <a:t>ˉ</a:t>
            </a:r>
            <a:r>
              <a:rPr lang="en-US" dirty="0" smtClean="0"/>
              <a:t>¹²)</a:t>
            </a:r>
          </a:p>
          <a:p>
            <a:r>
              <a:rPr lang="en-US" dirty="0" smtClean="0"/>
              <a:t>=&gt;</a:t>
            </a:r>
            <a:r>
              <a:rPr lang="en-US" dirty="0" err="1" smtClean="0"/>
              <a:t>Lw</a:t>
            </a:r>
            <a:r>
              <a:rPr lang="en-US" smtClean="0"/>
              <a:t>=71 DB</a:t>
            </a:r>
            <a:endParaRPr lang="en-US" dirty="0"/>
          </a:p>
          <a:p>
            <a:endParaRPr lang="en-US" dirty="0" smtClean="0"/>
          </a:p>
          <a:p>
            <a:endParaRPr lang="en-US" dirty="0"/>
          </a:p>
        </p:txBody>
      </p:sp>
      <mc:AlternateContent xmlns:mc="http://schemas.openxmlformats.org/markup-compatibility/2006">
        <mc:Choice xmlns:a14="http://schemas.microsoft.com/office/drawing/2010/main" xmlns="" Requires="a14">
          <p:sp>
            <p:nvSpPr>
              <p:cNvPr id="7" name="TextBox 6"/>
              <p:cNvSpPr txBox="1"/>
              <p:nvPr/>
            </p:nvSpPr>
            <p:spPr>
              <a:xfrm>
                <a:off x="669700" y="2994898"/>
                <a:ext cx="9252278" cy="2441374"/>
              </a:xfrm>
              <a:prstGeom prst="rect">
                <a:avLst/>
              </a:prstGeom>
              <a:noFill/>
            </p:spPr>
            <p:txBody>
              <a:bodyPr wrap="square" rtlCol="0">
                <a:spAutoFit/>
              </a:bodyPr>
              <a:lstStyle/>
              <a:p>
                <a:r>
                  <a:rPr lang="en-US" dirty="0" smtClean="0"/>
                  <a:t>Ans. </a:t>
                </a:r>
                <a:r>
                  <a:rPr lang="en-US" dirty="0" err="1" smtClean="0"/>
                  <a:t>Lw</a:t>
                </a:r>
                <a:r>
                  <a:rPr lang="en-US" sz="900" dirty="0" err="1" smtClean="0"/>
                  <a:t>a</a:t>
                </a:r>
                <a:r>
                  <a:rPr lang="en-US" dirty="0" smtClean="0"/>
                  <a:t>=10log</a:t>
                </a:r>
                <a:r>
                  <a:rPr lang="en-US" sz="900" dirty="0" smtClean="0"/>
                  <a:t>10 </a:t>
                </a:r>
                <a:r>
                  <a:rPr lang="en-US" dirty="0" smtClean="0"/>
                  <a:t>(</a:t>
                </a:r>
                <a:r>
                  <a:rPr lang="en-US" dirty="0" err="1" smtClean="0"/>
                  <a:t>Wa</a:t>
                </a:r>
                <a:r>
                  <a:rPr lang="en-US" dirty="0" smtClean="0"/>
                  <a:t>/W</a:t>
                </a:r>
                <a:r>
                  <a:rPr lang="en-US" sz="1050" dirty="0" smtClean="0"/>
                  <a:t>0</a:t>
                </a:r>
                <a:r>
                  <a:rPr lang="en-US" dirty="0" smtClean="0"/>
                  <a:t>)</a:t>
                </a:r>
              </a:p>
              <a:p>
                <a:r>
                  <a:rPr lang="en-US" dirty="0" smtClean="0"/>
                  <a:t>=&gt;</a:t>
                </a:r>
                <a14:m>
                  <m:oMath xmlns:m="http://schemas.openxmlformats.org/officeDocument/2006/math">
                    <m:r>
                      <a:rPr lang="en-US" b="0" i="1" smtClean="0">
                        <a:latin typeface="Cambria Math" panose="02040503050406030204" pitchFamily="18" charset="0"/>
                      </a:rPr>
                      <m:t>𝑊𝑎</m:t>
                    </m:r>
                    <m:r>
                      <a:rPr lang="en-US" b="0" i="1" smtClean="0">
                        <a:latin typeface="Cambria Math" panose="02040503050406030204" pitchFamily="18" charset="0"/>
                      </a:rPr>
                      <m:t>=</m:t>
                    </m:r>
                    <m:r>
                      <a:rPr lang="en-US" b="0" i="1" smtClean="0">
                        <a:latin typeface="Cambria Math" panose="02040503050406030204" pitchFamily="18" charset="0"/>
                      </a:rPr>
                      <m:t>𝑊𝑜</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𝐿𝑤𝑎</m:t>
                        </m:r>
                        <m:r>
                          <a:rPr lang="en-US" b="0" i="1" smtClean="0">
                            <a:latin typeface="Cambria Math" panose="02040503050406030204" pitchFamily="18" charset="0"/>
                            <a:ea typeface="Cambria Math" panose="02040503050406030204" pitchFamily="18" charset="0"/>
                          </a:rPr>
                          <m:t>/10</m:t>
                        </m:r>
                      </m:sup>
                    </m:sSup>
                  </m:oMath>
                </a14:m>
                <a:endParaRPr lang="en-US" dirty="0" smtClean="0"/>
              </a:p>
              <a:p>
                <a:r>
                  <a:rPr lang="en-US" dirty="0" smtClean="0"/>
                  <a:t>=&gt;</a:t>
                </a:r>
                <a:r>
                  <a:rPr lang="en-US" dirty="0" err="1" smtClean="0"/>
                  <a:t>Wa</a:t>
                </a:r>
                <a:r>
                  <a:rPr lang="en-US" dirty="0" smtClean="0"/>
                  <a:t>=</a:t>
                </a:r>
                <a:r>
                  <a:rPr lang="en-US" dirty="0" err="1" smtClean="0"/>
                  <a:t>Wox</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61</m:t>
                        </m:r>
                        <m:r>
                          <a:rPr lang="en-US" i="1">
                            <a:latin typeface="Cambria Math" panose="02040503050406030204" pitchFamily="18" charset="0"/>
                            <a:ea typeface="Cambria Math" panose="02040503050406030204" pitchFamily="18" charset="0"/>
                          </a:rPr>
                          <m:t>/10</m:t>
                        </m:r>
                      </m:sup>
                    </m:sSup>
                  </m:oMath>
                </a14:m>
                <a:endParaRPr lang="en-US" dirty="0" smtClean="0"/>
              </a:p>
              <a:p>
                <a:r>
                  <a:rPr lang="en-US" dirty="0" smtClean="0"/>
                  <a:t>So, </a:t>
                </a:r>
                <a:r>
                  <a:rPr lang="en-US" dirty="0" err="1" smtClean="0"/>
                  <a:t>Wb</a:t>
                </a:r>
                <a:r>
                  <a:rPr lang="en-US" dirty="0" smtClean="0"/>
                  <a:t>=</a:t>
                </a:r>
                <a:r>
                  <a:rPr lang="en-US" dirty="0" err="1" smtClean="0"/>
                  <a:t>Wox</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54</m:t>
                        </m:r>
                        <m:r>
                          <a:rPr lang="en-US" i="1">
                            <a:latin typeface="Cambria Math" panose="02040503050406030204" pitchFamily="18" charset="0"/>
                            <a:ea typeface="Cambria Math" panose="02040503050406030204" pitchFamily="18" charset="0"/>
                          </a:rPr>
                          <m:t>/10</m:t>
                        </m:r>
                      </m:sup>
                    </m:sSup>
                  </m:oMath>
                </a14:m>
                <a:r>
                  <a:rPr lang="en-US" dirty="0" smtClean="0"/>
                  <a:t> Wc=Wox</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73/10</m:t>
                        </m:r>
                      </m:sup>
                    </m:sSup>
                  </m:oMath>
                </a14:m>
                <a:r>
                  <a:rPr lang="en-US" dirty="0"/>
                  <a:t> Wd=Wox</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67/10</m:t>
                        </m:r>
                      </m:sup>
                    </m:sSup>
                  </m:oMath>
                </a14:m>
                <a:r>
                  <a:rPr lang="en-US" dirty="0"/>
                  <a:t>  We=Wox</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45</m:t>
                            </m:r>
                          </m:num>
                          <m:den>
                            <m:r>
                              <a:rPr lang="en-US" i="1">
                                <a:latin typeface="Cambria Math" panose="02040503050406030204" pitchFamily="18" charset="0"/>
                                <a:ea typeface="Cambria Math" panose="02040503050406030204" pitchFamily="18" charset="0"/>
                              </a:rPr>
                              <m:t>10</m:t>
                            </m:r>
                          </m:den>
                        </m:f>
                      </m:sup>
                    </m:sSup>
                  </m:oMath>
                </a14:m>
                <a:endParaRPr lang="en-US" dirty="0"/>
              </a:p>
              <a:p>
                <a:r>
                  <a:rPr lang="en-US" dirty="0" smtClean="0"/>
                  <a:t>W=</a:t>
                </a:r>
                <a:r>
                  <a:rPr lang="en-US" dirty="0" err="1" smtClean="0"/>
                  <a:t>Wa+Wb+Wc+Wd+We</a:t>
                </a:r>
                <a:endParaRPr lang="en-US" dirty="0" smtClean="0"/>
              </a:p>
              <a:p>
                <a:r>
                  <a:rPr lang="en-US" dirty="0" smtClean="0"/>
                  <a:t>=</a:t>
                </a:r>
                <a:r>
                  <a:rPr lang="en-US" dirty="0" err="1" smtClean="0"/>
                  <a:t>Wo</a:t>
                </a:r>
                <a:r>
                  <a:rPr lang="en-US" dirty="0" smtClean="0"/>
                  <a:t>(</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6.1</m:t>
                        </m:r>
                      </m:sup>
                    </m:sSup>
                  </m:oMath>
                </a14:m>
                <a:r>
                  <a:rPr lang="en-US" dirty="0" smtClean="0"/>
                  <a:t>+</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5.4</m:t>
                        </m:r>
                      </m:sup>
                    </m:sSup>
                  </m:oMath>
                </a14:m>
                <a:r>
                  <a:rPr lang="en-US" dirty="0" smtClean="0"/>
                  <a:t>+</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7.3</m:t>
                        </m:r>
                      </m:sup>
                    </m:sSup>
                  </m:oMath>
                </a14:m>
                <a:r>
                  <a:rPr lang="en-US" dirty="0" smtClean="0"/>
                  <a:t>+</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6.7</m:t>
                        </m:r>
                      </m:sup>
                    </m:sSup>
                  </m:oMath>
                </a14:m>
                <a:r>
                  <a:rPr lang="en-US" dirty="0" smtClean="0"/>
                  <a:t>+</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4.5</m:t>
                        </m:r>
                      </m:sup>
                    </m:sSup>
                    <m:r>
                      <a:rPr lang="en-US" i="1" smtClean="0">
                        <a:latin typeface="Cambria Math" panose="02040503050406030204" pitchFamily="18" charset="0"/>
                        <a:ea typeface="Cambria Math" panose="02040503050406030204" pitchFamily="18" charset="0"/>
                      </a:rPr>
                      <m:t>)</m:t>
                    </m:r>
                  </m:oMath>
                </a14:m>
                <a:endParaRPr lang="en-US" dirty="0" smtClean="0"/>
              </a:p>
              <a:p>
                <a:r>
                  <a:rPr lang="en-US" dirty="0" smtClean="0"/>
                  <a:t>Resultant Sound Power </a:t>
                </a:r>
                <a14:m>
                  <m:oMath xmlns:m="http://schemas.openxmlformats.org/officeDocument/2006/math">
                    <m:r>
                      <a:rPr lang="en-US" b="0" i="1" smtClean="0">
                        <a:latin typeface="Cambria Math" panose="02040503050406030204" pitchFamily="18" charset="0"/>
                      </a:rPr>
                      <m:t>𝐿𝑤</m:t>
                    </m:r>
                    <m:r>
                      <a:rPr lang="en-US" b="0" i="1" smtClean="0">
                        <a:latin typeface="Cambria Math" panose="02040503050406030204" pitchFamily="18" charset="0"/>
                      </a:rPr>
                      <m:t>=10[</m:t>
                    </m:r>
                    <m:r>
                      <a:rPr lang="en-US" b="0" i="1" smtClean="0">
                        <a:latin typeface="Cambria Math" panose="02040503050406030204" pitchFamily="18" charset="0"/>
                      </a:rPr>
                      <m:t>𝑙𝑜𝑔𝑊𝑜</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6.1</m:t>
                        </m:r>
                      </m:sup>
                    </m:sSup>
                  </m:oMath>
                </a14:m>
                <a:r>
                  <a:rPr lang="en-US" dirty="0"/>
                  <a:t>+</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5.4</m:t>
                        </m:r>
                      </m:sup>
                    </m:sSup>
                  </m:oMath>
                </a14:m>
                <a:r>
                  <a:rPr lang="en-US" dirty="0"/>
                  <a:t>+</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7.3</m:t>
                        </m:r>
                      </m:sup>
                    </m:sSup>
                  </m:oMath>
                </a14:m>
                <a:r>
                  <a:rPr lang="en-US" dirty="0"/>
                  <a:t>+</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6.7</m:t>
                        </m:r>
                      </m:sup>
                    </m:sSup>
                  </m:oMath>
                </a14:m>
                <a:r>
                  <a:rPr lang="en-US" dirty="0"/>
                  <a:t>+</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4.5</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𝑊𝑜</m:t>
                    </m:r>
                    <m:r>
                      <a:rPr lang="en-US" b="0" i="1" smtClean="0">
                        <a:latin typeface="Cambria Math" panose="02040503050406030204" pitchFamily="18" charset="0"/>
                        <a:ea typeface="Cambria Math" panose="02040503050406030204" pitchFamily="18" charset="0"/>
                      </a:rPr>
                      <m:t>]</m:t>
                    </m:r>
                  </m:oMath>
                </a14:m>
                <a:endParaRPr lang="en-US" b="0" dirty="0" smtClean="0">
                  <a:ea typeface="Cambria Math" panose="02040503050406030204" pitchFamily="18" charset="0"/>
                </a:endParaRPr>
              </a:p>
              <a:p>
                <a:r>
                  <a:rPr lang="en-US" dirty="0" smtClean="0"/>
                  <a:t>=&gt;</a:t>
                </a:r>
                <a:r>
                  <a:rPr lang="en-US" dirty="0" err="1" smtClean="0"/>
                  <a:t>Lw</a:t>
                </a:r>
                <a:r>
                  <a:rPr lang="en-US" dirty="0" smtClean="0"/>
                  <a:t>=74.23dB</a:t>
                </a:r>
              </a:p>
            </p:txBody>
          </p:sp>
        </mc:Choice>
        <mc:Fallback>
          <p:sp>
            <p:nvSpPr>
              <p:cNvPr id="7" name="TextBox 6"/>
              <p:cNvSpPr txBox="1">
                <a:spLocks noRot="1" noChangeAspect="1" noMove="1" noResize="1" noEditPoints="1" noAdjustHandles="1" noChangeArrowheads="1" noChangeShapeType="1" noTextEdit="1"/>
              </p:cNvSpPr>
              <p:nvPr/>
            </p:nvSpPr>
            <p:spPr>
              <a:xfrm>
                <a:off x="669701" y="2994898"/>
                <a:ext cx="9252279" cy="2441374"/>
              </a:xfrm>
              <a:prstGeom prst="rect">
                <a:avLst/>
              </a:prstGeom>
              <a:blipFill rotWithShape="0">
                <a:blip r:embed="rId2"/>
                <a:stretch>
                  <a:fillRect l="-593" t="-1496" b="-2743"/>
                </a:stretch>
              </a:blipFill>
            </p:spPr>
            <p:txBody>
              <a:bodyPr/>
              <a:lstStyle/>
              <a:p>
                <a:r>
                  <a:rPr lang="en-US">
                    <a:noFill/>
                  </a:rPr>
                  <a:t> </a:t>
                </a:r>
              </a:p>
            </p:txBody>
          </p:sp>
        </mc:Fallback>
      </mc:AlternateContent>
      <p:sp>
        <p:nvSpPr>
          <p:cNvPr id="8" name="TextBox 7"/>
          <p:cNvSpPr txBox="1"/>
          <p:nvPr/>
        </p:nvSpPr>
        <p:spPr>
          <a:xfrm>
            <a:off x="3825026" y="2994899"/>
            <a:ext cx="4739425" cy="646331"/>
          </a:xfrm>
          <a:prstGeom prst="rect">
            <a:avLst/>
          </a:prstGeom>
          <a:noFill/>
        </p:spPr>
        <p:txBody>
          <a:bodyPr wrap="square" rtlCol="0">
            <a:spAutoFit/>
          </a:bodyPr>
          <a:lstStyle/>
          <a:p>
            <a:r>
              <a:rPr lang="en-US" dirty="0" smtClean="0"/>
              <a:t>Here, </a:t>
            </a:r>
            <a:r>
              <a:rPr lang="en-US" dirty="0" err="1" smtClean="0"/>
              <a:t>Lw</a:t>
            </a:r>
            <a:r>
              <a:rPr lang="en-US" sz="900" dirty="0" err="1" smtClean="0"/>
              <a:t>a</a:t>
            </a:r>
            <a:r>
              <a:rPr lang="en-US" dirty="0" smtClean="0"/>
              <a:t>=61dB, </a:t>
            </a:r>
            <a:r>
              <a:rPr lang="en-US" dirty="0" err="1" smtClean="0"/>
              <a:t>Lw</a:t>
            </a:r>
            <a:r>
              <a:rPr lang="en-US" sz="900" dirty="0" err="1" smtClean="0"/>
              <a:t>b</a:t>
            </a:r>
            <a:r>
              <a:rPr lang="en-US" sz="900" dirty="0" smtClean="0"/>
              <a:t> </a:t>
            </a:r>
            <a:r>
              <a:rPr lang="en-US" dirty="0" smtClean="0"/>
              <a:t>=54dB, </a:t>
            </a:r>
            <a:r>
              <a:rPr lang="en-US" dirty="0" err="1" smtClean="0"/>
              <a:t>Lw</a:t>
            </a:r>
            <a:r>
              <a:rPr lang="en-US" sz="900" dirty="0" err="1" smtClean="0"/>
              <a:t>c</a:t>
            </a:r>
            <a:r>
              <a:rPr lang="en-US" dirty="0" smtClean="0"/>
              <a:t>=73dB, </a:t>
            </a:r>
            <a:r>
              <a:rPr lang="en-US" dirty="0" err="1" smtClean="0"/>
              <a:t>Lw</a:t>
            </a:r>
            <a:r>
              <a:rPr lang="en-US" sz="900" dirty="0" err="1" smtClean="0"/>
              <a:t>d</a:t>
            </a:r>
            <a:r>
              <a:rPr lang="en-US" dirty="0" smtClean="0"/>
              <a:t>=67dB and </a:t>
            </a:r>
            <a:r>
              <a:rPr lang="en-US" dirty="0" err="1" smtClean="0"/>
              <a:t>Lw</a:t>
            </a:r>
            <a:r>
              <a:rPr lang="en-US" sz="900" dirty="0" err="1" smtClean="0"/>
              <a:t>d</a:t>
            </a:r>
            <a:r>
              <a:rPr lang="en-US" dirty="0" smtClean="0"/>
              <a:t>=45dB</a:t>
            </a:r>
            <a:endParaRPr lang="en-US" dirty="0"/>
          </a:p>
        </p:txBody>
      </p:sp>
      <p:sp>
        <p:nvSpPr>
          <p:cNvPr id="10" name="TextBox 9"/>
          <p:cNvSpPr txBox="1"/>
          <p:nvPr/>
        </p:nvSpPr>
        <p:spPr>
          <a:xfrm>
            <a:off x="1955800" y="0"/>
            <a:ext cx="1160895" cy="369332"/>
          </a:xfrm>
          <a:prstGeom prst="rect">
            <a:avLst/>
          </a:prstGeom>
          <a:noFill/>
        </p:spPr>
        <p:txBody>
          <a:bodyPr wrap="none" rtlCol="0">
            <a:spAutoFit/>
          </a:bodyPr>
          <a:lstStyle/>
          <a:p>
            <a:r>
              <a:rPr lang="en-US" dirty="0" smtClean="0"/>
              <a:t>I = w/4</a:t>
            </a:r>
            <a:r>
              <a:rPr lang="el-GR" dirty="0" smtClean="0"/>
              <a:t>π</a:t>
            </a:r>
            <a:r>
              <a:rPr lang="en-US" dirty="0" smtClean="0"/>
              <a:t>r</a:t>
            </a:r>
            <a:r>
              <a:rPr lang="en-US" baseline="30000" dirty="0" smtClean="0"/>
              <a:t>2</a:t>
            </a:r>
            <a:endParaRPr lang="en-US" baseline="30000" dirty="0"/>
          </a:p>
        </p:txBody>
      </p:sp>
    </p:spTree>
    <p:extLst>
      <p:ext uri="{BB962C8B-B14F-4D97-AF65-F5344CB8AC3E}">
        <p14:creationId xmlns:p14="http://schemas.microsoft.com/office/powerpoint/2010/main" xmlns="" val="17436276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Rectangle 2"/>
              <p:cNvSpPr/>
              <p:nvPr/>
            </p:nvSpPr>
            <p:spPr>
              <a:xfrm>
                <a:off x="450761" y="837126"/>
                <a:ext cx="8281115" cy="377351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u="sng" dirty="0" smtClean="0"/>
                  <a:t>Equivalent Continues Noise Level</a:t>
                </a:r>
              </a:p>
              <a:p>
                <a:pPr algn="ctr"/>
                <a:r>
                  <a:rPr lang="en-US" dirty="0" smtClean="0"/>
                  <a:t>‘Equivalent continues noise level(</a:t>
                </a:r>
                <a:r>
                  <a:rPr lang="en-US" dirty="0" err="1" smtClean="0"/>
                  <a:t>L</a:t>
                </a:r>
                <a:r>
                  <a:rPr lang="en-US" sz="1100" dirty="0" err="1"/>
                  <a:t>A</a:t>
                </a:r>
                <a:r>
                  <a:rPr lang="en-US" sz="1100" dirty="0" err="1" smtClean="0"/>
                  <a:t>eq</a:t>
                </a:r>
                <a:r>
                  <a:rPr lang="en-US" sz="1100" dirty="0" smtClean="0"/>
                  <a:t>)</a:t>
                </a:r>
                <a:r>
                  <a:rPr lang="en-US" dirty="0" smtClean="0"/>
                  <a:t>’ of that steady sound which over the same interval of time contains the same total energy as the fluctuating sound.</a:t>
                </a:r>
              </a:p>
              <a:p>
                <a:pPr algn="ctr"/>
                <a14:m>
                  <m:oMath xmlns:m="http://schemas.openxmlformats.org/officeDocument/2006/math">
                    <m:r>
                      <m:rPr>
                        <m:nor/>
                      </m:rPr>
                      <a:rPr lang="en-US" dirty="0"/>
                      <m:t>L</m:t>
                    </m:r>
                    <m:r>
                      <m:rPr>
                        <m:nor/>
                      </m:rPr>
                      <a:rPr lang="en-US" i="1" dirty="0"/>
                      <m:t>A</m:t>
                    </m:r>
                    <m:r>
                      <m:rPr>
                        <m:nor/>
                      </m:rPr>
                      <a:rPr lang="en-US" b="0" i="1" dirty="0" smtClean="0"/>
                      <m:t>eq</m:t>
                    </m:r>
                    <m:r>
                      <m:rPr>
                        <m:nor/>
                      </m:rPr>
                      <a:rPr lang="en-US" b="0" i="1" dirty="0" smtClean="0"/>
                      <m:t>=10</m:t>
                    </m:r>
                    <m:func>
                      <m:funcPr>
                        <m:ctrlPr>
                          <a:rPr lang="en-US" b="0" i="1" dirty="0" smtClean="0">
                            <a:latin typeface="Cambria Math" panose="02040503050406030204" pitchFamily="18" charset="0"/>
                          </a:rPr>
                        </m:ctrlPr>
                      </m:funcPr>
                      <m:fName>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log</m:t>
                            </m:r>
                          </m:e>
                          <m:sub>
                            <m:r>
                              <a:rPr lang="en-US" b="0" i="1" dirty="0" smtClean="0">
                                <a:latin typeface="Cambria Math" panose="02040503050406030204" pitchFamily="18" charset="0"/>
                              </a:rPr>
                              <m:t>10</m:t>
                            </m:r>
                          </m:sub>
                        </m:sSub>
                      </m:fName>
                      <m:e>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𝑇</m:t>
                            </m:r>
                          </m:den>
                        </m:f>
                        <m:nary>
                          <m:naryPr>
                            <m:chr m:val="∑"/>
                            <m:ctrlPr>
                              <a:rPr lang="en-US" b="0" i="1" dirty="0" smtClean="0">
                                <a:latin typeface="Cambria Math" panose="02040503050406030204" pitchFamily="18" charset="0"/>
                              </a:rPr>
                            </m:ctrlPr>
                          </m:naryPr>
                          <m:sub>
                            <m:r>
                              <m:rPr>
                                <m:brk m:alnAt="23"/>
                              </m:rPr>
                              <a:rPr lang="en-US" b="0" i="1" dirty="0" smtClean="0">
                                <a:latin typeface="Cambria Math" panose="02040503050406030204" pitchFamily="18" charset="0"/>
                              </a:rPr>
                              <m:t>𝑖</m:t>
                            </m:r>
                            <m:r>
                              <a:rPr lang="en-US" b="0" i="1" dirty="0" smtClean="0">
                                <a:latin typeface="Cambria Math" panose="02040503050406030204" pitchFamily="18" charset="0"/>
                              </a:rPr>
                              <m:t>=1</m:t>
                            </m:r>
                          </m:sub>
                          <m:sup>
                            <m:r>
                              <a:rPr lang="en-US" b="0" i="1" dirty="0" smtClean="0">
                                <a:latin typeface="Cambria Math" panose="02040503050406030204" pitchFamily="18" charset="0"/>
                              </a:rPr>
                              <m:t>𝑛</m:t>
                            </m:r>
                          </m:sup>
                          <m:e>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0.1</m:t>
                                </m:r>
                                <m:r>
                                  <a:rPr lang="en-US" b="0" i="1" dirty="0" smtClean="0">
                                    <a:latin typeface="Cambria Math" panose="02040503050406030204" pitchFamily="18" charset="0"/>
                                  </a:rPr>
                                  <m:t>𝑙𝑖</m:t>
                                </m:r>
                              </m:sup>
                            </m:sSup>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𝑡</m:t>
                                </m:r>
                              </m:e>
                              <m:sub>
                                <m:r>
                                  <a:rPr lang="en-US" b="0" i="1" dirty="0" smtClean="0">
                                    <a:latin typeface="Cambria Math" panose="02040503050406030204" pitchFamily="18" charset="0"/>
                                    <a:ea typeface="Cambria Math" panose="02040503050406030204" pitchFamily="18" charset="0"/>
                                  </a:rPr>
                                  <m:t>𝑖</m:t>
                                </m:r>
                              </m:sub>
                            </m:sSub>
                          </m:e>
                        </m:nary>
                      </m:e>
                    </m:func>
                  </m:oMath>
                </a14:m>
                <a:r>
                  <a:rPr lang="en-US" dirty="0" smtClean="0"/>
                  <a:t>)</a:t>
                </a:r>
              </a:p>
              <a:p>
                <a:pPr algn="ctr"/>
                <a:endParaRPr lang="en-US" dirty="0" smtClean="0"/>
              </a:p>
              <a:p>
                <a:pPr algn="ctr"/>
                <a:endParaRPr lang="en-US" dirty="0"/>
              </a:p>
              <a:p>
                <a:pPr algn="ctr"/>
                <a:r>
                  <a:rPr lang="en-US" dirty="0" smtClean="0"/>
                  <a:t>Where, T=total time of Operation.</a:t>
                </a:r>
              </a:p>
              <a:p>
                <a:pPr algn="ctr"/>
                <a:r>
                  <a:rPr lang="en-US" dirty="0" smtClean="0"/>
                  <a:t>Li=Noise Level of the </a:t>
                </a:r>
                <a:r>
                  <a:rPr lang="en-US" dirty="0" err="1" smtClean="0"/>
                  <a:t>ith</a:t>
                </a:r>
                <a:r>
                  <a:rPr lang="en-US" dirty="0" smtClean="0"/>
                  <a:t> Sample.</a:t>
                </a:r>
              </a:p>
              <a:p>
                <a:pPr algn="ctr"/>
                <a:r>
                  <a:rPr lang="en-US" dirty="0" err="1" smtClean="0"/>
                  <a:t>ti</a:t>
                </a:r>
                <a:r>
                  <a:rPr lang="en-US" dirty="0" smtClean="0"/>
                  <a:t>=fraction of total time.</a:t>
                </a:r>
              </a:p>
              <a:p>
                <a:pPr algn="ctr"/>
                <a:r>
                  <a:rPr lang="en-US" dirty="0" smtClean="0"/>
                  <a:t>n=number of sample.</a:t>
                </a:r>
              </a:p>
              <a:p>
                <a:pPr algn="ctr"/>
                <a:endParaRPr lang="en-US" dirty="0" smtClean="0"/>
              </a:p>
            </p:txBody>
          </p:sp>
        </mc:Choice>
        <mc:Fallback>
          <p:sp>
            <p:nvSpPr>
              <p:cNvPr id="3" name="Rectangle 2"/>
              <p:cNvSpPr>
                <a:spLocks noRot="1" noChangeAspect="1" noMove="1" noResize="1" noEditPoints="1" noAdjustHandles="1" noChangeArrowheads="1" noChangeShapeType="1" noTextEdit="1"/>
              </p:cNvSpPr>
              <p:nvPr/>
            </p:nvSpPr>
            <p:spPr>
              <a:xfrm>
                <a:off x="450761" y="837128"/>
                <a:ext cx="8281115" cy="3773511"/>
              </a:xfrm>
              <a:prstGeom prst="rect">
                <a:avLst/>
              </a:prstGeom>
              <a:blipFill rotWithShape="0">
                <a:blip r:embed="rId2"/>
                <a:stretch>
                  <a:fillRect l="-515" r="-441"/>
                </a:stretch>
              </a:blipFill>
            </p:spPr>
            <p:txBody>
              <a:bodyPr/>
              <a:lstStyle/>
              <a:p>
                <a:r>
                  <a:rPr lang="en-US">
                    <a:noFill/>
                  </a:rPr>
                  <a:t> </a:t>
                </a:r>
              </a:p>
            </p:txBody>
          </p:sp>
        </mc:Fallback>
      </mc:AlternateContent>
    </p:spTree>
    <p:extLst>
      <p:ext uri="{BB962C8B-B14F-4D97-AF65-F5344CB8AC3E}">
        <p14:creationId xmlns:p14="http://schemas.microsoft.com/office/powerpoint/2010/main" xmlns="" val="15978609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83335" y="223233"/>
            <a:ext cx="1885563" cy="459346"/>
          </a:xfrm>
          <a:prstGeom prst="rect">
            <a:avLst/>
          </a:prstGeom>
        </p:spPr>
        <p:txBody>
          <a:bodyPr vert="horz" lIns="91440" tIns="45720" rIns="91440" bIns="45720" rtlCol="0" anchor="t">
            <a:normAutofit fontScale="82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Problem</a:t>
            </a:r>
            <a:endParaRPr lang="en-US" dirty="0"/>
          </a:p>
        </p:txBody>
      </p:sp>
      <p:sp>
        <p:nvSpPr>
          <p:cNvPr id="4" name="Rectangle 3"/>
          <p:cNvSpPr/>
          <p:nvPr/>
        </p:nvSpPr>
        <p:spPr>
          <a:xfrm>
            <a:off x="283335" y="721216"/>
            <a:ext cx="9149247" cy="9787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1.If an Industrial fan generates a noise level of 65 dB(A) for 10 minutes out of every hour. Compute the </a:t>
            </a:r>
            <a:r>
              <a:rPr lang="en-US" dirty="0" err="1" smtClean="0"/>
              <a:t>LAeq</a:t>
            </a:r>
            <a:r>
              <a:rPr lang="en-US" dirty="0" smtClean="0"/>
              <a:t>, if the background level is 55dB(A)?</a:t>
            </a:r>
            <a:endParaRPr lang="en-US" dirty="0"/>
          </a:p>
        </p:txBody>
      </p:sp>
      <mc:AlternateContent xmlns:mc="http://schemas.openxmlformats.org/markup-compatibility/2006">
        <mc:Choice xmlns:a14="http://schemas.microsoft.com/office/drawing/2010/main" xmlns="" Requires="a14">
          <p:sp>
            <p:nvSpPr>
              <p:cNvPr id="6" name="TextBox 5"/>
              <p:cNvSpPr txBox="1"/>
              <p:nvPr/>
            </p:nvSpPr>
            <p:spPr>
              <a:xfrm>
                <a:off x="283335" y="1893194"/>
                <a:ext cx="7456868" cy="2261325"/>
              </a:xfrm>
              <a:prstGeom prst="rect">
                <a:avLst/>
              </a:prstGeom>
              <a:noFill/>
            </p:spPr>
            <p:txBody>
              <a:bodyPr wrap="square" rtlCol="0">
                <a:spAutoFit/>
              </a:bodyPr>
              <a:lstStyle/>
              <a:p>
                <a14:m>
                  <m:oMath xmlns:m="http://schemas.openxmlformats.org/officeDocument/2006/math">
                    <m:r>
                      <m:rPr>
                        <m:nor/>
                      </m:rPr>
                      <a:rPr lang="en-US" b="0" i="0" dirty="0" smtClean="0"/>
                      <m:t>Ans</m:t>
                    </m:r>
                    <m:r>
                      <m:rPr>
                        <m:nor/>
                      </m:rPr>
                      <a:rPr lang="en-US" b="0" i="0" dirty="0" smtClean="0"/>
                      <m:t>−</m:t>
                    </m:r>
                    <m:r>
                      <m:rPr>
                        <m:nor/>
                      </m:rPr>
                      <a:rPr lang="en-US" dirty="0" smtClean="0"/>
                      <m:t>L</m:t>
                    </m:r>
                    <m:r>
                      <m:rPr>
                        <m:nor/>
                      </m:rPr>
                      <a:rPr lang="en-US" i="1" dirty="0" smtClean="0"/>
                      <m:t>Aeq</m:t>
                    </m:r>
                    <m:r>
                      <m:rPr>
                        <m:nor/>
                      </m:rPr>
                      <a:rPr lang="en-US" i="1" dirty="0" smtClean="0"/>
                      <m:t>=10</m:t>
                    </m:r>
                    <m:func>
                      <m:funcPr>
                        <m:ctrlPr>
                          <a:rPr lang="en-US" i="1" dirty="0">
                            <a:latin typeface="Cambria Math" panose="02040503050406030204" pitchFamily="18" charset="0"/>
                          </a:rPr>
                        </m:ctrlPr>
                      </m:funcPr>
                      <m:fName>
                        <m:sSub>
                          <m:sSubPr>
                            <m:ctrlPr>
                              <a:rPr lang="en-US" i="1" dirty="0">
                                <a:latin typeface="Cambria Math" panose="02040503050406030204" pitchFamily="18" charset="0"/>
                              </a:rPr>
                            </m:ctrlPr>
                          </m:sSubPr>
                          <m:e>
                            <m:r>
                              <m:rPr>
                                <m:sty m:val="p"/>
                              </m:rPr>
                              <a:rPr lang="en-US" dirty="0">
                                <a:latin typeface="Cambria Math" panose="02040503050406030204" pitchFamily="18" charset="0"/>
                              </a:rPr>
                              <m:t>log</m:t>
                            </m:r>
                          </m:e>
                          <m:sub>
                            <m:r>
                              <a:rPr lang="en-US" i="1" dirty="0">
                                <a:latin typeface="Cambria Math" panose="02040503050406030204" pitchFamily="18" charset="0"/>
                              </a:rPr>
                              <m:t>10</m:t>
                            </m:r>
                          </m:sub>
                        </m:sSub>
                      </m:fName>
                      <m:e>
                        <m:r>
                          <a:rPr lang="en-US" i="1"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𝑇</m:t>
                            </m:r>
                          </m:den>
                        </m:f>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𝑖</m:t>
                            </m:r>
                            <m:r>
                              <a:rPr lang="en-US" i="1" dirty="0">
                                <a:latin typeface="Cambria Math" panose="02040503050406030204" pitchFamily="18" charset="0"/>
                              </a:rPr>
                              <m:t>=1</m:t>
                            </m:r>
                          </m:sub>
                          <m:sup>
                            <m:r>
                              <a:rPr lang="en-US" i="1" dirty="0">
                                <a:latin typeface="Cambria Math" panose="02040503050406030204" pitchFamily="18" charset="0"/>
                              </a:rPr>
                              <m:t>𝑛</m:t>
                            </m:r>
                          </m:sup>
                          <m:e>
                            <m:sSup>
                              <m:sSupPr>
                                <m:ctrlPr>
                                  <a:rPr lang="en-US" i="1" dirty="0">
                                    <a:latin typeface="Cambria Math" panose="02040503050406030204" pitchFamily="18" charset="0"/>
                                  </a:rPr>
                                </m:ctrlPr>
                              </m:sSupPr>
                              <m:e>
                                <m:r>
                                  <a:rPr lang="en-US" i="1" dirty="0">
                                    <a:latin typeface="Cambria Math" panose="02040503050406030204" pitchFamily="18" charset="0"/>
                                  </a:rPr>
                                  <m:t>10</m:t>
                                </m:r>
                              </m:e>
                              <m:sup>
                                <m:r>
                                  <a:rPr lang="en-US" i="1" dirty="0">
                                    <a:latin typeface="Cambria Math" panose="02040503050406030204" pitchFamily="18" charset="0"/>
                                  </a:rPr>
                                  <m:t>0.1</m:t>
                                </m:r>
                                <m:r>
                                  <a:rPr lang="en-US" i="1" dirty="0">
                                    <a:latin typeface="Cambria Math" panose="02040503050406030204" pitchFamily="18" charset="0"/>
                                  </a:rPr>
                                  <m:t>𝑙𝑖</m:t>
                                </m:r>
                              </m:sup>
                            </m:sSup>
                            <m:r>
                              <a:rPr lang="en-US"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𝑡</m:t>
                                </m:r>
                              </m:e>
                              <m:sub>
                                <m:r>
                                  <a:rPr lang="en-US" i="1" dirty="0">
                                    <a:latin typeface="Cambria Math" panose="02040503050406030204" pitchFamily="18" charset="0"/>
                                    <a:ea typeface="Cambria Math" panose="02040503050406030204" pitchFamily="18" charset="0"/>
                                  </a:rPr>
                                  <m:t>𝑖</m:t>
                                </m:r>
                              </m:sub>
                            </m:sSub>
                          </m:e>
                        </m:nary>
                      </m:e>
                    </m:func>
                  </m:oMath>
                </a14:m>
                <a:r>
                  <a:rPr lang="en-US" dirty="0" smtClean="0"/>
                  <a:t>)</a:t>
                </a:r>
              </a:p>
              <a:p>
                <a:r>
                  <a:rPr lang="en-US" dirty="0" smtClean="0"/>
                  <a:t>Here, T=60,L1=65 dB(A) and L2=55dB(A) t1=10, t2=50</a:t>
                </a:r>
              </a:p>
              <a:p>
                <a:r>
                  <a:rPr lang="en-US" dirty="0" smtClean="0"/>
                  <a:t>So, </a:t>
                </a:r>
                <a14:m>
                  <m:oMath xmlns:m="http://schemas.openxmlformats.org/officeDocument/2006/math">
                    <m:r>
                      <m:rPr>
                        <m:nor/>
                      </m:rPr>
                      <a:rPr lang="en-US" dirty="0"/>
                      <m:t>L</m:t>
                    </m:r>
                    <m:r>
                      <m:rPr>
                        <m:nor/>
                      </m:rPr>
                      <a:rPr lang="en-US" i="1" dirty="0"/>
                      <m:t>Aeq</m:t>
                    </m:r>
                    <m:r>
                      <m:rPr>
                        <m:nor/>
                      </m:rPr>
                      <a:rPr lang="en-US" i="1" dirty="0"/>
                      <m:t>=10</m:t>
                    </m:r>
                    <m:r>
                      <a:rPr lang="en-US" b="0" i="1" dirty="0" smtClean="0">
                        <a:latin typeface="Cambria Math" panose="02040503050406030204" pitchFamily="18" charset="0"/>
                      </a:rPr>
                      <m:t>𝑙𝑜𝑔</m:t>
                    </m:r>
                    <m:r>
                      <a:rPr lang="en-US"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60</m:t>
                        </m:r>
                      </m:den>
                    </m:f>
                    <m:r>
                      <a:rPr lang="en-US" b="0" i="0"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0.1</m:t>
                        </m:r>
                        <m:r>
                          <a:rPr lang="en-US" b="0" i="1" dirty="0" smtClean="0">
                            <a:latin typeface="Cambria Math" panose="02040503050406030204" pitchFamily="18" charset="0"/>
                            <a:ea typeface="Cambria Math" panose="02040503050406030204" pitchFamily="18" charset="0"/>
                          </a:rPr>
                          <m:t>×65</m:t>
                        </m:r>
                      </m:sup>
                    </m:sSup>
                    <m:r>
                      <a:rPr lang="en-US" b="0" i="1" dirty="0" smtClean="0">
                        <a:latin typeface="Cambria Math" panose="02040503050406030204" pitchFamily="18" charset="0"/>
                        <a:ea typeface="Cambria Math" panose="02040503050406030204" pitchFamily="18" charset="0"/>
                      </a:rPr>
                      <m:t>×10)+(</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10</m:t>
                        </m:r>
                      </m:e>
                      <m:sup>
                        <m:r>
                          <a:rPr lang="en-US" b="0" i="1" dirty="0" smtClean="0">
                            <a:latin typeface="Cambria Math" panose="02040503050406030204" pitchFamily="18" charset="0"/>
                            <a:ea typeface="Cambria Math" panose="02040503050406030204" pitchFamily="18" charset="0"/>
                          </a:rPr>
                          <m:t>0.1×55</m:t>
                        </m:r>
                      </m:sup>
                    </m:sSup>
                    <m:r>
                      <a:rPr lang="en-US" b="0" i="1" dirty="0" smtClean="0">
                        <a:latin typeface="Cambria Math" panose="02040503050406030204" pitchFamily="18" charset="0"/>
                        <a:ea typeface="Cambria Math" panose="02040503050406030204" pitchFamily="18" charset="0"/>
                      </a:rPr>
                      <m:t>×50)</m:t>
                    </m:r>
                  </m:oMath>
                </a14:m>
                <a:endParaRPr lang="en-US" b="0" dirty="0" smtClean="0">
                  <a:ea typeface="Cambria Math" panose="02040503050406030204" pitchFamily="18" charset="0"/>
                </a:endParaRPr>
              </a:p>
              <a:p>
                <a:r>
                  <a:rPr lang="en-US" dirty="0" smtClean="0"/>
                  <a:t>	=	59dB(A)</a:t>
                </a:r>
                <a:endParaRPr lang="en-US" dirty="0"/>
              </a:p>
              <a:p>
                <a:endParaRPr lang="en-US" dirty="0" smtClean="0"/>
              </a:p>
              <a:p>
                <a:endParaRPr lang="en-US" dirty="0"/>
              </a:p>
              <a:p>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283335" y="1893196"/>
                <a:ext cx="7456868" cy="2261325"/>
              </a:xfrm>
              <a:prstGeom prst="rect">
                <a:avLst/>
              </a:prstGeom>
              <a:blipFill rotWithShape="0">
                <a:blip r:embed="rId2"/>
                <a:stretch>
                  <a:fillRect l="-654" t="-16981"/>
                </a:stretch>
              </a:blipFill>
            </p:spPr>
            <p:txBody>
              <a:bodyPr/>
              <a:lstStyle/>
              <a:p>
                <a:r>
                  <a:rPr lang="en-US">
                    <a:noFill/>
                  </a:rPr>
                  <a:t> </a:t>
                </a:r>
              </a:p>
            </p:txBody>
          </p:sp>
        </mc:Fallback>
      </mc:AlternateContent>
    </p:spTree>
    <p:extLst>
      <p:ext uri="{BB962C8B-B14F-4D97-AF65-F5344CB8AC3E}">
        <p14:creationId xmlns:p14="http://schemas.microsoft.com/office/powerpoint/2010/main" xmlns="" val="40237486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093"/>
            <a:ext cx="11538753" cy="562378"/>
          </a:xfrm>
        </p:spPr>
        <p:txBody>
          <a:bodyPr>
            <a:normAutofit fontScale="90000"/>
          </a:bodyPr>
          <a:lstStyle/>
          <a:p>
            <a:r>
              <a:rPr lang="en-US" dirty="0" smtClean="0"/>
              <a:t>Ambient Air quality standards in respect of Noise</a:t>
            </a:r>
            <a:endParaRPr lang="en-US" dirty="0"/>
          </a:p>
        </p:txBody>
      </p:sp>
      <p:pic>
        <p:nvPicPr>
          <p:cNvPr id="4" name="Picture 3"/>
          <p:cNvPicPr>
            <a:picLocks noChangeAspect="1"/>
          </p:cNvPicPr>
          <p:nvPr/>
        </p:nvPicPr>
        <p:blipFill>
          <a:blip r:embed="rId2">
            <a:lum bright="-34000" contrast="42000"/>
          </a:blip>
          <a:stretch>
            <a:fillRect/>
          </a:stretch>
        </p:blipFill>
        <p:spPr>
          <a:xfrm>
            <a:off x="835949" y="1842127"/>
            <a:ext cx="7109413" cy="1961534"/>
          </a:xfrm>
          <a:prstGeom prst="rect">
            <a:avLst/>
          </a:prstGeom>
          <a:ln>
            <a:solidFill>
              <a:schemeClr val="accent1">
                <a:alpha val="38000"/>
              </a:schemeClr>
            </a:solidFill>
          </a:ln>
          <a:effectLst>
            <a:reflection stA="45000" endPos="0" dist="50800" dir="5400000" sy="-100000" algn="bl" rotWithShape="0"/>
          </a:effectLst>
        </p:spPr>
      </p:pic>
      <p:pic>
        <p:nvPicPr>
          <p:cNvPr id="5" name="Picture 4"/>
          <p:cNvPicPr>
            <a:picLocks noChangeAspect="1"/>
          </p:cNvPicPr>
          <p:nvPr/>
        </p:nvPicPr>
        <p:blipFill>
          <a:blip r:embed="rId3">
            <a:lum bright="-51000" contrast="54000"/>
          </a:blip>
          <a:stretch>
            <a:fillRect/>
          </a:stretch>
        </p:blipFill>
        <p:spPr>
          <a:xfrm>
            <a:off x="768216" y="3905407"/>
            <a:ext cx="7285741" cy="1941431"/>
          </a:xfrm>
          <a:prstGeom prst="rect">
            <a:avLst/>
          </a:prstGeom>
          <a:ln>
            <a:solidFill>
              <a:schemeClr val="accent1"/>
            </a:solidFill>
          </a:ln>
          <a:effectLst>
            <a:glow>
              <a:schemeClr val="accent1"/>
            </a:glow>
          </a:effectLst>
        </p:spPr>
      </p:pic>
    </p:spTree>
    <p:extLst>
      <p:ext uri="{BB962C8B-B14F-4D97-AF65-F5344CB8AC3E}">
        <p14:creationId xmlns:p14="http://schemas.microsoft.com/office/powerpoint/2010/main" xmlns="" val="8284121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Permissible Noise level standards for house appliances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82403" y="1785710"/>
            <a:ext cx="1177027" cy="2924176"/>
          </a:xfrm>
          <a:prstGeom prst="rect">
            <a:avLst/>
          </a:prstGeom>
        </p:spPr>
      </p:pic>
      <p:sp>
        <p:nvSpPr>
          <p:cNvPr id="5" name="Cloud 4"/>
          <p:cNvSpPr/>
          <p:nvPr/>
        </p:nvSpPr>
        <p:spPr>
          <a:xfrm>
            <a:off x="561402" y="4601482"/>
            <a:ext cx="1619028" cy="972004"/>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smtClean="0"/>
              <a:t>60dB(A)</a:t>
            </a:r>
            <a:endParaRPr lang="en-US" b="1"/>
          </a:p>
        </p:txBody>
      </p:sp>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180429" y="1785712"/>
            <a:ext cx="3331227" cy="1392011"/>
          </a:xfrm>
          <a:prstGeom prst="rect">
            <a:avLst/>
          </a:prstGeom>
        </p:spPr>
      </p:pic>
      <p:sp>
        <p:nvSpPr>
          <p:cNvPr id="7" name="Cloud 6"/>
          <p:cNvSpPr/>
          <p:nvPr/>
        </p:nvSpPr>
        <p:spPr>
          <a:xfrm>
            <a:off x="3036529" y="3026682"/>
            <a:ext cx="1619028" cy="972004"/>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t>68 dB(A)</a:t>
            </a:r>
            <a:endParaRPr lang="en-US" b="1" dirty="0"/>
          </a:p>
        </p:txBody>
      </p:sp>
      <p:pic>
        <p:nvPicPr>
          <p:cNvPr id="8" name="Picture 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829415" y="1741712"/>
            <a:ext cx="2370059" cy="1968466"/>
          </a:xfrm>
          <a:prstGeom prst="rect">
            <a:avLst/>
          </a:prstGeom>
        </p:spPr>
      </p:pic>
      <p:sp>
        <p:nvSpPr>
          <p:cNvPr id="9" name="Cloud 8"/>
          <p:cNvSpPr/>
          <p:nvPr/>
        </p:nvSpPr>
        <p:spPr>
          <a:xfrm>
            <a:off x="5969443" y="3645317"/>
            <a:ext cx="1619028" cy="972004"/>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t>75 dB(A)</a:t>
            </a:r>
            <a:endParaRPr lang="en-US" b="1" dirty="0"/>
          </a:p>
        </p:txBody>
      </p:sp>
      <p:pic>
        <p:nvPicPr>
          <p:cNvPr id="10" name="Picture 9"/>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8692174" y="1018571"/>
            <a:ext cx="3250655" cy="2626746"/>
          </a:xfrm>
          <a:prstGeom prst="rect">
            <a:avLst/>
          </a:prstGeom>
        </p:spPr>
      </p:pic>
      <p:sp>
        <p:nvSpPr>
          <p:cNvPr id="11" name="Cloud 10"/>
          <p:cNvSpPr/>
          <p:nvPr/>
        </p:nvSpPr>
        <p:spPr>
          <a:xfrm>
            <a:off x="9274002" y="3737883"/>
            <a:ext cx="2103481" cy="1211489"/>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t>85-90 dB(A)</a:t>
            </a:r>
            <a:endParaRPr lang="en-US" b="1" dirty="0"/>
          </a:p>
        </p:txBody>
      </p:sp>
    </p:spTree>
    <p:extLst>
      <p:ext uri="{BB962C8B-B14F-4D97-AF65-F5344CB8AC3E}">
        <p14:creationId xmlns:p14="http://schemas.microsoft.com/office/powerpoint/2010/main" xmlns="" val="7873375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649264" y="207036"/>
            <a:ext cx="8798008" cy="68217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rgbClr val="C610BD"/>
                </a:solidFill>
              </a:rPr>
              <a:t>Impact of Noise pollution on health</a:t>
            </a:r>
            <a:endParaRPr lang="en-US" dirty="0">
              <a:solidFill>
                <a:srgbClr val="C610BD"/>
              </a:solidFill>
            </a:endParaRPr>
          </a:p>
        </p:txBody>
      </p:sp>
      <p:pic>
        <p:nvPicPr>
          <p:cNvPr id="5" name="Picture 2"/>
          <p:cNvPicPr>
            <a:picLocks noChangeAspect="1" noChangeArrowheads="1"/>
          </p:cNvPicPr>
          <p:nvPr/>
        </p:nvPicPr>
        <p:blipFill>
          <a:blip r:embed="rId2"/>
          <a:srcRect t="16667"/>
          <a:stretch>
            <a:fillRect/>
          </a:stretch>
        </p:blipFill>
        <p:spPr bwMode="auto">
          <a:xfrm>
            <a:off x="850006" y="1197581"/>
            <a:ext cx="10337895" cy="3641838"/>
          </a:xfrm>
          <a:prstGeom prst="rect">
            <a:avLst/>
          </a:prstGeom>
          <a:noFill/>
          <a:ln w="9525">
            <a:noFill/>
            <a:miter lim="800000"/>
            <a:headEnd/>
            <a:tailEnd/>
          </a:ln>
          <a:effectLst/>
        </p:spPr>
      </p:pic>
      <p:sp>
        <p:nvSpPr>
          <p:cNvPr id="8" name="Rectangle 7"/>
          <p:cNvSpPr/>
          <p:nvPr/>
        </p:nvSpPr>
        <p:spPr>
          <a:xfrm>
            <a:off x="919472" y="5369652"/>
            <a:ext cx="8853487" cy="369332"/>
          </a:xfrm>
          <a:prstGeom prst="rect">
            <a:avLst/>
          </a:prstGeom>
          <a:solidFill>
            <a:srgbClr val="FFFF00"/>
          </a:solidFill>
        </p:spPr>
        <p:txBody>
          <a:bodyPr wrap="square">
            <a:spAutoFit/>
          </a:bodyPr>
          <a:lstStyle/>
          <a:p>
            <a:r>
              <a:rPr lang="en-US" dirty="0">
                <a:solidFill>
                  <a:srgbClr val="000000"/>
                </a:solidFill>
                <a:latin typeface="Times New Roman" panose="02020603050405020304" pitchFamily="18" charset="0"/>
                <a:ea typeface="Calibri" panose="020F0502020204030204" pitchFamily="34" charset="0"/>
              </a:rPr>
              <a:t>N</a:t>
            </a:r>
            <a:r>
              <a:rPr lang="en-US" dirty="0" smtClean="0">
                <a:solidFill>
                  <a:srgbClr val="000000"/>
                </a:solidFill>
                <a:latin typeface="Times New Roman" panose="02020603050405020304" pitchFamily="18" charset="0"/>
                <a:ea typeface="Calibri" panose="020F0502020204030204" pitchFamily="34" charset="0"/>
              </a:rPr>
              <a:t>oise </a:t>
            </a:r>
            <a:r>
              <a:rPr lang="en-US" dirty="0">
                <a:solidFill>
                  <a:srgbClr val="000000"/>
                </a:solidFill>
                <a:latin typeface="Times New Roman" panose="02020603050405020304" pitchFamily="18" charset="0"/>
                <a:ea typeface="Calibri" panose="020F0502020204030204" pitchFamily="34" charset="0"/>
              </a:rPr>
              <a:t>above 60dB has a negative effect on increased use of psychotropic medication.</a:t>
            </a:r>
            <a:endParaRPr lang="en-US" dirty="0"/>
          </a:p>
        </p:txBody>
      </p:sp>
    </p:spTree>
    <p:extLst>
      <p:ext uri="{BB962C8B-B14F-4D97-AF65-F5344CB8AC3E}">
        <p14:creationId xmlns:p14="http://schemas.microsoft.com/office/powerpoint/2010/main" xmlns="" val="10180671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82780" cy="798286"/>
          </a:xfrm>
        </p:spPr>
        <p:txBody>
          <a:bodyPr>
            <a:normAutofit fontScale="90000"/>
          </a:bodyPr>
          <a:lstStyle/>
          <a:p>
            <a:r>
              <a:rPr lang="en-US" dirty="0" smtClean="0"/>
              <a:t>Control of Noise</a:t>
            </a:r>
            <a:endParaRPr lang="en-US" dirty="0"/>
          </a:p>
        </p:txBody>
      </p:sp>
      <p:graphicFrame>
        <p:nvGraphicFramePr>
          <p:cNvPr id="6" name="Diagram 5"/>
          <p:cNvGraphicFramePr/>
          <p:nvPr>
            <p:extLst>
              <p:ext uri="{D42A27DB-BD31-4B8C-83A1-F6EECF244321}">
                <p14:modId xmlns:p14="http://schemas.microsoft.com/office/powerpoint/2010/main" xmlns="" val="305628446"/>
              </p:ext>
            </p:extLst>
          </p:nvPr>
        </p:nvGraphicFramePr>
        <p:xfrm>
          <a:off x="2032001" y="279400"/>
          <a:ext cx="8991599" cy="61359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2606425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20914" y="1117599"/>
            <a:ext cx="10769601" cy="37156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nSpc>
                <a:spcPct val="150000"/>
              </a:lnSpc>
            </a:pPr>
            <a:r>
              <a:rPr lang="en-US" b="1" u="sng" dirty="0" smtClean="0"/>
              <a:t>Noise Reduction at the Source</a:t>
            </a:r>
          </a:p>
          <a:p>
            <a:pPr marL="285750" indent="-285750">
              <a:lnSpc>
                <a:spcPct val="150000"/>
              </a:lnSpc>
              <a:buFont typeface="Arial" panose="020B0604020202020204" pitchFamily="34" charset="0"/>
              <a:buChar char="•"/>
            </a:pPr>
            <a:r>
              <a:rPr lang="en-US" dirty="0" smtClean="0"/>
              <a:t>The reduction of the exciting forces e.g., </a:t>
            </a:r>
            <a:r>
              <a:rPr lang="en-US" dirty="0" smtClean="0">
                <a:solidFill>
                  <a:srgbClr val="FF0000"/>
                </a:solidFill>
              </a:rPr>
              <a:t>reduction of impacts </a:t>
            </a:r>
            <a:r>
              <a:rPr lang="en-US" dirty="0" smtClean="0"/>
              <a:t>or, impulsive forces, balancing of moving masses, </a:t>
            </a:r>
            <a:r>
              <a:rPr lang="en-US" dirty="0" smtClean="0">
                <a:solidFill>
                  <a:srgbClr val="FF0000"/>
                </a:solidFill>
              </a:rPr>
              <a:t>reduction of frictional forces </a:t>
            </a:r>
            <a:r>
              <a:rPr lang="en-US" dirty="0" smtClean="0"/>
              <a:t>by proper alignment and </a:t>
            </a:r>
            <a:r>
              <a:rPr lang="en-US" dirty="0" smtClean="0">
                <a:solidFill>
                  <a:srgbClr val="FF0000"/>
                </a:solidFill>
              </a:rPr>
              <a:t>lubrication etc</a:t>
            </a:r>
            <a:r>
              <a:rPr lang="en-US" dirty="0" smtClean="0"/>
              <a:t>.</a:t>
            </a:r>
          </a:p>
          <a:p>
            <a:pPr marL="285750" indent="-285750">
              <a:lnSpc>
                <a:spcPct val="150000"/>
              </a:lnSpc>
              <a:buFont typeface="Arial" panose="020B0604020202020204" pitchFamily="34" charset="0"/>
              <a:buChar char="•"/>
            </a:pPr>
            <a:r>
              <a:rPr lang="en-US" dirty="0" smtClean="0"/>
              <a:t>Application of </a:t>
            </a:r>
            <a:r>
              <a:rPr lang="en-US" dirty="0" smtClean="0">
                <a:solidFill>
                  <a:srgbClr val="FF0000"/>
                </a:solidFill>
              </a:rPr>
              <a:t>vibration dumping materials </a:t>
            </a:r>
            <a:r>
              <a:rPr lang="en-US" dirty="0" smtClean="0"/>
              <a:t>to the radiating surfaces. Rubber </a:t>
            </a:r>
            <a:r>
              <a:rPr lang="en-US" dirty="0" smtClean="0">
                <a:solidFill>
                  <a:srgbClr val="FF0000"/>
                </a:solidFill>
              </a:rPr>
              <a:t>plastic between to metallic </a:t>
            </a:r>
            <a:r>
              <a:rPr lang="en-US" dirty="0" smtClean="0"/>
              <a:t>body</a:t>
            </a:r>
          </a:p>
          <a:p>
            <a:pPr marL="285750" indent="-285750">
              <a:lnSpc>
                <a:spcPct val="150000"/>
              </a:lnSpc>
            </a:pPr>
            <a:endParaRPr lang="en-US" dirty="0" smtClean="0"/>
          </a:p>
          <a:p>
            <a:pPr marL="285750" indent="-285750">
              <a:lnSpc>
                <a:spcPct val="150000"/>
              </a:lnSpc>
              <a:buFont typeface="Arial" panose="020B0604020202020204" pitchFamily="34" charset="0"/>
              <a:buChar char="•"/>
            </a:pPr>
            <a:r>
              <a:rPr lang="en-US" dirty="0" smtClean="0">
                <a:solidFill>
                  <a:srgbClr val="FF0000"/>
                </a:solidFill>
              </a:rPr>
              <a:t>Changes in operating procedure</a:t>
            </a:r>
            <a:r>
              <a:rPr lang="en-US" dirty="0" smtClean="0"/>
              <a:t>, e.g., a factory, adjacent to the residential areas, suspend or reduce noise generating operations at night</a:t>
            </a:r>
          </a:p>
          <a:p>
            <a:pPr marL="285750" indent="-285750">
              <a:lnSpc>
                <a:spcPct val="150000"/>
              </a:lnSpc>
              <a:buFont typeface="Arial" panose="020B0604020202020204" pitchFamily="34" charset="0"/>
              <a:buChar char="•"/>
            </a:pPr>
            <a:r>
              <a:rPr lang="en-US" dirty="0" smtClean="0"/>
              <a:t>Sound generating instrument running in </a:t>
            </a:r>
            <a:r>
              <a:rPr lang="en-US" dirty="0" smtClean="0">
                <a:solidFill>
                  <a:srgbClr val="FF0000"/>
                </a:solidFill>
              </a:rPr>
              <a:t>sound insulating room</a:t>
            </a:r>
          </a:p>
          <a:p>
            <a:pPr marL="285750" indent="-285750">
              <a:lnSpc>
                <a:spcPct val="150000"/>
              </a:lnSpc>
              <a:buFont typeface="Arial" panose="020B0604020202020204" pitchFamily="34" charset="0"/>
              <a:buChar char="•"/>
            </a:pPr>
            <a:endParaRPr lang="en-US" dirty="0" smtClean="0"/>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xmlns="" val="30807266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1428751" y="71438"/>
            <a:ext cx="7905749" cy="722312"/>
          </a:xfrm>
          <a:blipFill>
            <a:blip r:embed="rId3"/>
            <a:tile tx="0" ty="0" sx="100000" sy="100000" flip="none" algn="tl"/>
          </a:blipFill>
        </p:spPr>
        <p:txBody>
          <a:bodyPr/>
          <a:lstStyle/>
          <a:p>
            <a:pPr algn="ctr" eaLnBrk="1" fontAlgn="auto" hangingPunct="1">
              <a:spcAft>
                <a:spcPts val="0"/>
              </a:spcAft>
              <a:defRPr/>
            </a:pPr>
            <a:r>
              <a:rPr lang="en-US" altLang="zh-CN" sz="3600" b="1" dirty="0">
                <a:solidFill>
                  <a:srgbClr val="99FF33"/>
                </a:solidFill>
                <a:effectLst>
                  <a:outerShdw blurRad="38100" dist="38100" dir="2700000" algn="tl">
                    <a:srgbClr val="000000">
                      <a:alpha val="43137"/>
                    </a:srgbClr>
                  </a:outerShdw>
                </a:effectLst>
                <a:ea typeface="黑体" pitchFamily="49" charset="-122"/>
                <a:cs typeface="Arial" pitchFamily="34" charset="0"/>
              </a:rPr>
              <a:t>Contents</a:t>
            </a:r>
          </a:p>
        </p:txBody>
      </p:sp>
      <p:sp>
        <p:nvSpPr>
          <p:cNvPr id="15363" name="Text Box 3"/>
          <p:cNvSpPr txBox="1">
            <a:spLocks noChangeArrowheads="1"/>
          </p:cNvSpPr>
          <p:nvPr/>
        </p:nvSpPr>
        <p:spPr bwMode="auto">
          <a:xfrm>
            <a:off x="2214034" y="722314"/>
            <a:ext cx="184731" cy="369332"/>
          </a:xfrm>
          <a:prstGeom prst="rect">
            <a:avLst/>
          </a:prstGeom>
          <a:noFill/>
          <a:ln w="9525">
            <a:noFill/>
            <a:miter lim="800000"/>
            <a:headEnd/>
            <a:tailEnd/>
          </a:ln>
        </p:spPr>
        <p:txBody>
          <a:bodyPr wrap="none">
            <a:spAutoFit/>
          </a:bodyPr>
          <a:lstStyle/>
          <a:p>
            <a:pPr eaLnBrk="1" hangingPunct="1">
              <a:buClr>
                <a:srgbClr val="000000"/>
              </a:buClr>
              <a:buSzPct val="100000"/>
            </a:pPr>
            <a:endParaRPr lang="zh-CN" altLang="en-US">
              <a:latin typeface="Century Schoolbook" pitchFamily="18" charset="0"/>
            </a:endParaRPr>
          </a:p>
        </p:txBody>
      </p:sp>
      <p:sp>
        <p:nvSpPr>
          <p:cNvPr id="15364" name="AutoShape 4"/>
          <p:cNvSpPr>
            <a:spLocks noChangeArrowheads="1"/>
          </p:cNvSpPr>
          <p:nvPr/>
        </p:nvSpPr>
        <p:spPr bwMode="auto">
          <a:xfrm rot="5400000" flipH="1">
            <a:off x="-2017182" y="1711325"/>
            <a:ext cx="4032250" cy="4298951"/>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gradFill rotWithShape="1">
            <a:gsLst>
              <a:gs pos="0">
                <a:schemeClr val="hlink">
                  <a:alpha val="56000"/>
                </a:schemeClr>
              </a:gs>
              <a:gs pos="100000">
                <a:srgbClr val="FFFFFF">
                  <a:alpha val="48000"/>
                </a:srgbClr>
              </a:gs>
            </a:gsLst>
            <a:lin ang="5400000" scaled="1"/>
          </a:gradFill>
          <a:ln w="9525">
            <a:noFill/>
            <a:miter lim="800000"/>
            <a:headEnd/>
            <a:tailEnd/>
          </a:ln>
        </p:spPr>
        <p:txBody>
          <a:bodyPr rot="10800000" vert="eaVert"/>
          <a:lstStyle/>
          <a:p>
            <a:endParaRPr lang="en-US"/>
          </a:p>
        </p:txBody>
      </p:sp>
      <p:sp>
        <p:nvSpPr>
          <p:cNvPr id="15365" name="AutoShape 5"/>
          <p:cNvSpPr>
            <a:spLocks noChangeArrowheads="1"/>
          </p:cNvSpPr>
          <p:nvPr/>
        </p:nvSpPr>
        <p:spPr bwMode="auto">
          <a:xfrm>
            <a:off x="3065613" y="3269951"/>
            <a:ext cx="7526867" cy="908864"/>
          </a:xfrm>
          <a:prstGeom prst="roundRect">
            <a:avLst>
              <a:gd name="adj" fmla="val 50000"/>
            </a:avLst>
          </a:prstGeom>
          <a:noFill/>
          <a:ln w="28575">
            <a:solidFill>
              <a:schemeClr val="bg2"/>
            </a:solidFill>
            <a:round/>
            <a:headEnd/>
            <a:tailEnd/>
          </a:ln>
        </p:spPr>
        <p:txBody>
          <a:bodyPr lIns="0" rIns="0" anchor="ctr">
            <a:spAutoFit/>
          </a:bodyPr>
          <a:lstStyle/>
          <a:p>
            <a:pPr algn="just">
              <a:buClr>
                <a:srgbClr val="000000"/>
              </a:buClr>
              <a:buSzPct val="100000"/>
            </a:pPr>
            <a:r>
              <a:rPr lang="en-US" b="1" dirty="0" smtClean="0"/>
              <a:t>Properties of Sound and Noise  Related Numerical </a:t>
            </a:r>
          </a:p>
          <a:p>
            <a:pPr lvl="0" algn="just">
              <a:buClr>
                <a:srgbClr val="000000"/>
              </a:buClr>
              <a:buSzPct val="100000"/>
            </a:pPr>
            <a:endParaRPr lang="en-US" b="1" dirty="0" smtClean="0"/>
          </a:p>
        </p:txBody>
      </p:sp>
      <p:sp>
        <p:nvSpPr>
          <p:cNvPr id="15366" name="AutoShape 6"/>
          <p:cNvSpPr>
            <a:spLocks noChangeArrowheads="1"/>
          </p:cNvSpPr>
          <p:nvPr/>
        </p:nvSpPr>
        <p:spPr bwMode="auto">
          <a:xfrm>
            <a:off x="2952752" y="2643188"/>
            <a:ext cx="7918449" cy="519351"/>
          </a:xfrm>
          <a:prstGeom prst="roundRect">
            <a:avLst>
              <a:gd name="adj" fmla="val 50000"/>
            </a:avLst>
          </a:prstGeom>
          <a:noFill/>
          <a:ln w="28575">
            <a:solidFill>
              <a:schemeClr val="bg2"/>
            </a:solidFill>
            <a:round/>
            <a:headEnd/>
            <a:tailEnd/>
          </a:ln>
        </p:spPr>
        <p:txBody>
          <a:bodyPr wrap="square" anchor="ctr">
            <a:spAutoFit/>
          </a:bodyPr>
          <a:lstStyle/>
          <a:p>
            <a:pPr algn="just">
              <a:buClr>
                <a:srgbClr val="000000"/>
              </a:buClr>
              <a:buSzPct val="100000"/>
            </a:pPr>
            <a:endParaRPr lang="en-US" altLang="zh-CN" b="1" dirty="0">
              <a:solidFill>
                <a:srgbClr val="000099"/>
              </a:solidFill>
              <a:latin typeface="Century Schoolbook" pitchFamily="18" charset="0"/>
            </a:endParaRPr>
          </a:p>
        </p:txBody>
      </p:sp>
      <p:sp>
        <p:nvSpPr>
          <p:cNvPr id="15367" name="AutoShape 7"/>
          <p:cNvSpPr>
            <a:spLocks noChangeArrowheads="1"/>
          </p:cNvSpPr>
          <p:nvPr/>
        </p:nvSpPr>
        <p:spPr bwMode="auto">
          <a:xfrm>
            <a:off x="2571751" y="1785938"/>
            <a:ext cx="7372349" cy="519351"/>
          </a:xfrm>
          <a:prstGeom prst="roundRect">
            <a:avLst>
              <a:gd name="adj" fmla="val 50000"/>
            </a:avLst>
          </a:prstGeom>
          <a:noFill/>
          <a:ln w="28575">
            <a:solidFill>
              <a:schemeClr val="bg2"/>
            </a:solidFill>
            <a:round/>
            <a:headEnd/>
            <a:tailEnd/>
          </a:ln>
        </p:spPr>
        <p:txBody>
          <a:bodyPr anchor="ctr">
            <a:spAutoFit/>
          </a:bodyPr>
          <a:lstStyle/>
          <a:p>
            <a:pPr lvl="0" algn="just">
              <a:buClr>
                <a:srgbClr val="000000"/>
              </a:buClr>
              <a:buSzPct val="100000"/>
            </a:pPr>
            <a:r>
              <a:rPr lang="en-US" altLang="zh-CN" b="1" dirty="0">
                <a:solidFill>
                  <a:srgbClr val="000099"/>
                </a:solidFill>
                <a:latin typeface="Century Schoolbook" pitchFamily="18" charset="0"/>
              </a:rPr>
              <a:t> </a:t>
            </a:r>
            <a:r>
              <a:rPr lang="en-US" b="1" dirty="0" smtClean="0"/>
              <a:t>Sources of Noise pollution</a:t>
            </a:r>
          </a:p>
        </p:txBody>
      </p:sp>
      <p:sp>
        <p:nvSpPr>
          <p:cNvPr id="15368" name="AutoShape 8"/>
          <p:cNvSpPr>
            <a:spLocks noChangeArrowheads="1"/>
          </p:cNvSpPr>
          <p:nvPr/>
        </p:nvSpPr>
        <p:spPr bwMode="auto">
          <a:xfrm>
            <a:off x="1422400" y="838200"/>
            <a:ext cx="8636000" cy="908864"/>
          </a:xfrm>
          <a:prstGeom prst="roundRect">
            <a:avLst>
              <a:gd name="adj" fmla="val 50000"/>
            </a:avLst>
          </a:prstGeom>
          <a:noFill/>
          <a:ln w="28575">
            <a:solidFill>
              <a:schemeClr val="bg2"/>
            </a:solidFill>
            <a:round/>
            <a:headEnd/>
            <a:tailEnd/>
          </a:ln>
        </p:spPr>
        <p:txBody>
          <a:bodyPr wrap="square" lIns="0" rIns="0" anchor="ctr">
            <a:spAutoFit/>
          </a:bodyPr>
          <a:lstStyle/>
          <a:p>
            <a:pPr algn="just">
              <a:buClr>
                <a:srgbClr val="000000"/>
              </a:buClr>
              <a:buSzPct val="100000"/>
            </a:pPr>
            <a:r>
              <a:rPr lang="en-US" b="1" dirty="0" smtClean="0">
                <a:solidFill>
                  <a:srgbClr val="7030A0"/>
                </a:solidFill>
              </a:rPr>
              <a:t>Introduction to Noise Pollution</a:t>
            </a:r>
          </a:p>
          <a:p>
            <a:pPr algn="just">
              <a:buClr>
                <a:srgbClr val="000000"/>
              </a:buClr>
              <a:buSzPct val="100000"/>
            </a:pPr>
            <a:endParaRPr lang="en-US" altLang="zh-CN" b="1" dirty="0">
              <a:solidFill>
                <a:srgbClr val="7030A0"/>
              </a:solidFill>
              <a:latin typeface="Century Schoolbook" pitchFamily="18" charset="0"/>
              <a:ea typeface="SimHei" pitchFamily="49" charset="-122"/>
            </a:endParaRPr>
          </a:p>
        </p:txBody>
      </p:sp>
      <p:sp>
        <p:nvSpPr>
          <p:cNvPr id="6153" name="AutoShape 9"/>
          <p:cNvSpPr>
            <a:spLocks noChangeArrowheads="1"/>
          </p:cNvSpPr>
          <p:nvPr/>
        </p:nvSpPr>
        <p:spPr bwMode="auto">
          <a:xfrm rot="5400000">
            <a:off x="-2590800" y="595313"/>
            <a:ext cx="5181600" cy="6134101"/>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noFill/>
            <a:miter lim="800000"/>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grpSp>
        <p:nvGrpSpPr>
          <p:cNvPr id="2" name="Group 10"/>
          <p:cNvGrpSpPr>
            <a:grpSpLocks/>
          </p:cNvGrpSpPr>
          <p:nvPr/>
        </p:nvGrpSpPr>
        <p:grpSpPr bwMode="auto">
          <a:xfrm>
            <a:off x="381001" y="1214438"/>
            <a:ext cx="488951" cy="381000"/>
            <a:chOff x="785" y="1175"/>
            <a:chExt cx="231" cy="240"/>
          </a:xfrm>
        </p:grpSpPr>
        <p:sp>
          <p:nvSpPr>
            <p:cNvPr id="15418" name="Oval 11"/>
            <p:cNvSpPr>
              <a:spLocks noChangeArrowheads="1"/>
            </p:cNvSpPr>
            <p:nvPr/>
          </p:nvSpPr>
          <p:spPr bwMode="auto">
            <a:xfrm>
              <a:off x="785" y="1175"/>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15419" name="Oval 12"/>
            <p:cNvSpPr>
              <a:spLocks noChangeArrowheads="1"/>
            </p:cNvSpPr>
            <p:nvPr/>
          </p:nvSpPr>
          <p:spPr bwMode="auto">
            <a:xfrm>
              <a:off x="798" y="1189"/>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157" name="Oval 13"/>
            <p:cNvSpPr>
              <a:spLocks noChangeArrowheads="1"/>
            </p:cNvSpPr>
            <p:nvPr/>
          </p:nvSpPr>
          <p:spPr bwMode="auto">
            <a:xfrm>
              <a:off x="810" y="1201"/>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21" name="Oval 14"/>
            <p:cNvSpPr>
              <a:spLocks noChangeArrowheads="1"/>
            </p:cNvSpPr>
            <p:nvPr/>
          </p:nvSpPr>
          <p:spPr bwMode="auto">
            <a:xfrm>
              <a:off x="810" y="1201"/>
              <a:ext cx="181" cy="188"/>
            </a:xfrm>
            <a:prstGeom prst="ellipse">
              <a:avLst/>
            </a:prstGeom>
            <a:gradFill rotWithShape="1">
              <a:gsLst>
                <a:gs pos="0">
                  <a:srgbClr val="000000"/>
                </a:gs>
                <a:gs pos="100000">
                  <a:srgbClr val="FFCC00"/>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159" name="Oval 15"/>
            <p:cNvSpPr>
              <a:spLocks noChangeArrowheads="1"/>
            </p:cNvSpPr>
            <p:nvPr/>
          </p:nvSpPr>
          <p:spPr bwMode="auto">
            <a:xfrm>
              <a:off x="822" y="1213"/>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23" name="Oval 16"/>
            <p:cNvSpPr>
              <a:spLocks noChangeArrowheads="1"/>
            </p:cNvSpPr>
            <p:nvPr/>
          </p:nvSpPr>
          <p:spPr bwMode="auto">
            <a:xfrm>
              <a:off x="822" y="1213"/>
              <a:ext cx="157" cy="164"/>
            </a:xfrm>
            <a:prstGeom prst="ellipse">
              <a:avLst/>
            </a:prstGeom>
            <a:gradFill rotWithShape="1">
              <a:gsLst>
                <a:gs pos="0">
                  <a:srgbClr val="FFCC00"/>
                </a:gs>
                <a:gs pos="100000">
                  <a:srgbClr val="7C6300"/>
                </a:gs>
              </a:gsLst>
              <a:lin ang="2700000" scaled="1"/>
            </a:gradFill>
            <a:ln w="38100">
              <a:solidFill>
                <a:srgbClr val="99FF33"/>
              </a:solidFill>
              <a:round/>
              <a:headEnd/>
              <a:tailEnd/>
            </a:ln>
          </p:spPr>
          <p:txBody>
            <a:bodyPr/>
            <a:lstStyle/>
            <a:p>
              <a:pPr eaLnBrk="1" hangingPunct="1">
                <a:buClr>
                  <a:srgbClr val="000000"/>
                </a:buClr>
                <a:buSzPct val="100000"/>
              </a:pPr>
              <a:endParaRPr lang="zh-CN" altLang="en-US">
                <a:solidFill>
                  <a:srgbClr val="00B0F0"/>
                </a:solidFill>
                <a:latin typeface="Century Schoolbook" pitchFamily="18" charset="0"/>
              </a:endParaRPr>
            </a:p>
          </p:txBody>
        </p:sp>
      </p:grpSp>
      <p:grpSp>
        <p:nvGrpSpPr>
          <p:cNvPr id="3" name="Group 17"/>
          <p:cNvGrpSpPr>
            <a:grpSpLocks/>
          </p:cNvGrpSpPr>
          <p:nvPr/>
        </p:nvGrpSpPr>
        <p:grpSpPr bwMode="auto">
          <a:xfrm>
            <a:off x="1714501" y="1928813"/>
            <a:ext cx="488951" cy="381000"/>
            <a:chOff x="1202" y="2024"/>
            <a:chExt cx="231" cy="240"/>
          </a:xfrm>
        </p:grpSpPr>
        <p:sp>
          <p:nvSpPr>
            <p:cNvPr id="15412" name="Oval 18"/>
            <p:cNvSpPr>
              <a:spLocks noChangeArrowheads="1"/>
            </p:cNvSpPr>
            <p:nvPr/>
          </p:nvSpPr>
          <p:spPr bwMode="auto">
            <a:xfrm>
              <a:off x="1202" y="2024"/>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15413" name="Oval 19"/>
            <p:cNvSpPr>
              <a:spLocks noChangeArrowheads="1"/>
            </p:cNvSpPr>
            <p:nvPr/>
          </p:nvSpPr>
          <p:spPr bwMode="auto">
            <a:xfrm>
              <a:off x="1215" y="2038"/>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164" name="Oval 20"/>
            <p:cNvSpPr>
              <a:spLocks noChangeArrowheads="1"/>
            </p:cNvSpPr>
            <p:nvPr/>
          </p:nvSpPr>
          <p:spPr bwMode="auto">
            <a:xfrm>
              <a:off x="1227" y="2050"/>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15" name="Oval 21"/>
            <p:cNvSpPr>
              <a:spLocks noChangeArrowheads="1"/>
            </p:cNvSpPr>
            <p:nvPr/>
          </p:nvSpPr>
          <p:spPr bwMode="auto">
            <a:xfrm>
              <a:off x="1227" y="2050"/>
              <a:ext cx="181" cy="188"/>
            </a:xfrm>
            <a:prstGeom prst="ellipse">
              <a:avLst/>
            </a:prstGeom>
            <a:gradFill rotWithShape="1">
              <a:gsLst>
                <a:gs pos="0">
                  <a:srgbClr val="000000"/>
                </a:gs>
                <a:gs pos="100000">
                  <a:srgbClr val="48BE67"/>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166" name="Oval 22"/>
            <p:cNvSpPr>
              <a:spLocks noChangeArrowheads="1"/>
            </p:cNvSpPr>
            <p:nvPr/>
          </p:nvSpPr>
          <p:spPr bwMode="auto">
            <a:xfrm>
              <a:off x="1239" y="2062"/>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17" name="Oval 23"/>
            <p:cNvSpPr>
              <a:spLocks noChangeArrowheads="1"/>
            </p:cNvSpPr>
            <p:nvPr/>
          </p:nvSpPr>
          <p:spPr bwMode="auto">
            <a:xfrm>
              <a:off x="1239" y="2062"/>
              <a:ext cx="157" cy="164"/>
            </a:xfrm>
            <a:prstGeom prst="ellipse">
              <a:avLst/>
            </a:prstGeom>
            <a:gradFill rotWithShape="1">
              <a:gsLst>
                <a:gs pos="0">
                  <a:srgbClr val="48BE67"/>
                </a:gs>
                <a:gs pos="100000">
                  <a:srgbClr val="235C32"/>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grpSp>
      <p:grpSp>
        <p:nvGrpSpPr>
          <p:cNvPr id="4" name="Group 31"/>
          <p:cNvGrpSpPr>
            <a:grpSpLocks/>
          </p:cNvGrpSpPr>
          <p:nvPr/>
        </p:nvGrpSpPr>
        <p:grpSpPr bwMode="auto">
          <a:xfrm>
            <a:off x="2476501" y="3643313"/>
            <a:ext cx="488951" cy="381000"/>
            <a:chOff x="567" y="3612"/>
            <a:chExt cx="231" cy="240"/>
          </a:xfrm>
        </p:grpSpPr>
        <p:sp>
          <p:nvSpPr>
            <p:cNvPr id="15406" name="Oval 32"/>
            <p:cNvSpPr>
              <a:spLocks noChangeArrowheads="1"/>
            </p:cNvSpPr>
            <p:nvPr/>
          </p:nvSpPr>
          <p:spPr bwMode="auto">
            <a:xfrm>
              <a:off x="567" y="3612"/>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15407" name="Oval 33"/>
            <p:cNvSpPr>
              <a:spLocks noChangeArrowheads="1"/>
            </p:cNvSpPr>
            <p:nvPr/>
          </p:nvSpPr>
          <p:spPr bwMode="auto">
            <a:xfrm>
              <a:off x="580" y="3626"/>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178" name="Oval 34"/>
            <p:cNvSpPr>
              <a:spLocks noChangeArrowheads="1"/>
            </p:cNvSpPr>
            <p:nvPr/>
          </p:nvSpPr>
          <p:spPr bwMode="auto">
            <a:xfrm>
              <a:off x="592" y="3638"/>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09" name="Oval 35"/>
            <p:cNvSpPr>
              <a:spLocks noChangeArrowheads="1"/>
            </p:cNvSpPr>
            <p:nvPr/>
          </p:nvSpPr>
          <p:spPr bwMode="auto">
            <a:xfrm>
              <a:off x="592" y="3638"/>
              <a:ext cx="181" cy="188"/>
            </a:xfrm>
            <a:prstGeom prst="ellipse">
              <a:avLst/>
            </a:prstGeom>
            <a:gradFill rotWithShape="1">
              <a:gsLst>
                <a:gs pos="0">
                  <a:srgbClr val="000000"/>
                </a:gs>
                <a:gs pos="100000">
                  <a:srgbClr val="8D67E1"/>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180" name="Oval 36"/>
            <p:cNvSpPr>
              <a:spLocks noChangeArrowheads="1"/>
            </p:cNvSpPr>
            <p:nvPr/>
          </p:nvSpPr>
          <p:spPr bwMode="auto">
            <a:xfrm>
              <a:off x="604" y="3650"/>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11" name="Oval 37"/>
            <p:cNvSpPr>
              <a:spLocks noChangeArrowheads="1"/>
            </p:cNvSpPr>
            <p:nvPr/>
          </p:nvSpPr>
          <p:spPr bwMode="auto">
            <a:xfrm>
              <a:off x="604" y="3650"/>
              <a:ext cx="157" cy="164"/>
            </a:xfrm>
            <a:prstGeom prst="ellipse">
              <a:avLst/>
            </a:prstGeom>
            <a:gradFill rotWithShape="1">
              <a:gsLst>
                <a:gs pos="0">
                  <a:srgbClr val="8D67E1"/>
                </a:gs>
                <a:gs pos="100000">
                  <a:srgbClr val="45326D"/>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grpSp>
      <p:sp>
        <p:nvSpPr>
          <p:cNvPr id="15373" name="AutoShape 8"/>
          <p:cNvSpPr>
            <a:spLocks noChangeArrowheads="1"/>
          </p:cNvSpPr>
          <p:nvPr/>
        </p:nvSpPr>
        <p:spPr bwMode="auto">
          <a:xfrm>
            <a:off x="2892724" y="3748177"/>
            <a:ext cx="7524749" cy="1687890"/>
          </a:xfrm>
          <a:prstGeom prst="roundRect">
            <a:avLst>
              <a:gd name="adj" fmla="val 50000"/>
            </a:avLst>
          </a:prstGeom>
          <a:noFill/>
          <a:ln w="28575">
            <a:solidFill>
              <a:schemeClr val="bg2"/>
            </a:solidFill>
            <a:round/>
            <a:headEnd/>
            <a:tailEnd/>
          </a:ln>
        </p:spPr>
        <p:txBody>
          <a:bodyPr lIns="0" rIns="0" anchor="ctr">
            <a:spAutoFit/>
          </a:bodyPr>
          <a:lstStyle/>
          <a:p>
            <a:pPr algn="just">
              <a:buClr>
                <a:srgbClr val="000000"/>
              </a:buClr>
              <a:buSzPct val="100000"/>
            </a:pPr>
            <a:r>
              <a:rPr lang="en-US" b="1" dirty="0" smtClean="0"/>
              <a:t>Sound perception and Measurement and  Equivalent continues noise level</a:t>
            </a:r>
          </a:p>
          <a:p>
            <a:pPr lvl="0" algn="just">
              <a:buClr>
                <a:srgbClr val="000000"/>
              </a:buClr>
              <a:buSzPct val="100000"/>
            </a:pPr>
            <a:endParaRPr lang="en-US" b="1" dirty="0" smtClean="0"/>
          </a:p>
          <a:p>
            <a:pPr algn="just">
              <a:buClr>
                <a:srgbClr val="000000"/>
              </a:buClr>
              <a:buSzPct val="100000"/>
            </a:pPr>
            <a:endParaRPr lang="en-US" b="1" dirty="0" smtClean="0">
              <a:solidFill>
                <a:srgbClr val="7030A0"/>
              </a:solidFill>
            </a:endParaRPr>
          </a:p>
        </p:txBody>
      </p:sp>
      <p:sp>
        <p:nvSpPr>
          <p:cNvPr id="15374" name="AutoShape 8"/>
          <p:cNvSpPr>
            <a:spLocks noChangeArrowheads="1"/>
          </p:cNvSpPr>
          <p:nvPr/>
        </p:nvSpPr>
        <p:spPr bwMode="auto">
          <a:xfrm>
            <a:off x="2421865" y="5180162"/>
            <a:ext cx="10274300" cy="781883"/>
          </a:xfrm>
          <a:prstGeom prst="roundRect">
            <a:avLst>
              <a:gd name="adj" fmla="val 24282"/>
            </a:avLst>
          </a:prstGeom>
          <a:noFill/>
          <a:ln w="28575">
            <a:solidFill>
              <a:schemeClr val="bg2"/>
            </a:solidFill>
            <a:round/>
            <a:headEnd/>
            <a:tailEnd/>
          </a:ln>
        </p:spPr>
        <p:txBody>
          <a:bodyPr wrap="square" lIns="0" rIns="0" anchor="ctr">
            <a:spAutoFit/>
          </a:bodyPr>
          <a:lstStyle/>
          <a:p>
            <a:pPr lvl="0"/>
            <a:r>
              <a:rPr lang="en-US" b="1" dirty="0" smtClean="0"/>
              <a:t>Permissible Noise Level standards for house appliances</a:t>
            </a:r>
            <a:endParaRPr lang="en-US" b="1" dirty="0" smtClean="0">
              <a:solidFill>
                <a:srgbClr val="C00000"/>
              </a:solidFill>
            </a:endParaRPr>
          </a:p>
          <a:p>
            <a:pPr eaLnBrk="1" hangingPunct="1"/>
            <a:endParaRPr lang="en-US" altLang="zh-CN" sz="2000" b="1" dirty="0">
              <a:solidFill>
                <a:srgbClr val="000099"/>
              </a:solidFill>
              <a:latin typeface="Century Schoolbook" pitchFamily="18" charset="0"/>
            </a:endParaRPr>
          </a:p>
        </p:txBody>
      </p:sp>
      <p:sp>
        <p:nvSpPr>
          <p:cNvPr id="10257" name="Footer Placeholder 46"/>
          <p:cNvSpPr>
            <a:spLocks noGrp="1"/>
          </p:cNvSpPr>
          <p:nvPr>
            <p:ph type="ftr" sz="quarter" idx="11"/>
          </p:nvPr>
        </p:nvSpPr>
        <p:spPr bwMode="auto">
          <a:xfrm rot="5400000">
            <a:off x="10453954" y="1017853"/>
            <a:ext cx="2011362" cy="512233"/>
          </a:xfrm>
          <a:ln>
            <a:miter lim="800000"/>
            <a:headEnd/>
            <a:tailEnd/>
          </a:ln>
        </p:spPr>
        <p:txBody>
          <a:bodyPr wrap="square" lIns="91440" tIns="45720" rIns="91440" bIns="45720" numCol="1" compatLnSpc="1">
            <a:prstTxWarp prst="textNoShape">
              <a:avLst/>
            </a:prstTxWarp>
          </a:bodyPr>
          <a:lstStyle/>
          <a:p>
            <a:pPr algn="r" fontAlgn="base">
              <a:spcBef>
                <a:spcPct val="0"/>
              </a:spcBef>
              <a:spcAft>
                <a:spcPct val="0"/>
              </a:spcAft>
              <a:defRPr/>
            </a:pPr>
            <a:r>
              <a:rPr lang="en-US" altLang="en-US"/>
              <a:t> </a:t>
            </a:r>
          </a:p>
        </p:txBody>
      </p:sp>
      <p:grpSp>
        <p:nvGrpSpPr>
          <p:cNvPr id="5" name="Group 17"/>
          <p:cNvGrpSpPr>
            <a:grpSpLocks/>
          </p:cNvGrpSpPr>
          <p:nvPr/>
        </p:nvGrpSpPr>
        <p:grpSpPr bwMode="auto">
          <a:xfrm>
            <a:off x="2286001" y="2786063"/>
            <a:ext cx="488951" cy="381000"/>
            <a:chOff x="1202" y="2024"/>
            <a:chExt cx="231" cy="240"/>
          </a:xfrm>
        </p:grpSpPr>
        <p:sp>
          <p:nvSpPr>
            <p:cNvPr id="15400" name="Oval 18"/>
            <p:cNvSpPr>
              <a:spLocks noChangeArrowheads="1"/>
            </p:cNvSpPr>
            <p:nvPr/>
          </p:nvSpPr>
          <p:spPr bwMode="auto">
            <a:xfrm>
              <a:off x="1202" y="2024"/>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15401" name="Oval 19"/>
            <p:cNvSpPr>
              <a:spLocks noChangeArrowheads="1"/>
            </p:cNvSpPr>
            <p:nvPr/>
          </p:nvSpPr>
          <p:spPr bwMode="auto">
            <a:xfrm>
              <a:off x="1215" y="2038"/>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1" name="Oval 20"/>
            <p:cNvSpPr>
              <a:spLocks noChangeArrowheads="1"/>
            </p:cNvSpPr>
            <p:nvPr/>
          </p:nvSpPr>
          <p:spPr bwMode="auto">
            <a:xfrm>
              <a:off x="1227" y="2050"/>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03" name="Oval 21"/>
            <p:cNvSpPr>
              <a:spLocks noChangeArrowheads="1"/>
            </p:cNvSpPr>
            <p:nvPr/>
          </p:nvSpPr>
          <p:spPr bwMode="auto">
            <a:xfrm>
              <a:off x="1227" y="2050"/>
              <a:ext cx="181" cy="188"/>
            </a:xfrm>
            <a:prstGeom prst="ellipse">
              <a:avLst/>
            </a:prstGeom>
            <a:gradFill rotWithShape="1">
              <a:gsLst>
                <a:gs pos="0">
                  <a:srgbClr val="000000"/>
                </a:gs>
                <a:gs pos="100000">
                  <a:srgbClr val="48BE67"/>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3" name="Oval 22"/>
            <p:cNvSpPr>
              <a:spLocks noChangeArrowheads="1"/>
            </p:cNvSpPr>
            <p:nvPr/>
          </p:nvSpPr>
          <p:spPr bwMode="auto">
            <a:xfrm>
              <a:off x="1239" y="2062"/>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05" name="Oval 23"/>
            <p:cNvSpPr>
              <a:spLocks noChangeArrowheads="1"/>
            </p:cNvSpPr>
            <p:nvPr/>
          </p:nvSpPr>
          <p:spPr bwMode="auto">
            <a:xfrm>
              <a:off x="1239" y="2062"/>
              <a:ext cx="157" cy="164"/>
            </a:xfrm>
            <a:prstGeom prst="ellipse">
              <a:avLst/>
            </a:prstGeom>
            <a:gradFill rotWithShape="1">
              <a:gsLst>
                <a:gs pos="0">
                  <a:srgbClr val="48BE67"/>
                </a:gs>
                <a:gs pos="100000">
                  <a:srgbClr val="235C32"/>
                </a:gs>
              </a:gsLst>
              <a:lin ang="2700000" scaled="1"/>
            </a:gradFill>
            <a:ln w="38100">
              <a:solidFill>
                <a:srgbClr val="FFFF00"/>
              </a:solidFill>
              <a:round/>
              <a:headEnd/>
              <a:tailEnd/>
            </a:ln>
          </p:spPr>
          <p:txBody>
            <a:bodyPr/>
            <a:lstStyle/>
            <a:p>
              <a:pPr eaLnBrk="1" hangingPunct="1">
                <a:buClr>
                  <a:srgbClr val="000000"/>
                </a:buClr>
                <a:buSzPct val="100000"/>
              </a:pPr>
              <a:endParaRPr lang="zh-CN" altLang="en-US">
                <a:latin typeface="Century Schoolbook" pitchFamily="18" charset="0"/>
              </a:endParaRPr>
            </a:p>
          </p:txBody>
        </p:sp>
      </p:grpSp>
      <p:grpSp>
        <p:nvGrpSpPr>
          <p:cNvPr id="6" name="Group 17"/>
          <p:cNvGrpSpPr>
            <a:grpSpLocks/>
          </p:cNvGrpSpPr>
          <p:nvPr/>
        </p:nvGrpSpPr>
        <p:grpSpPr bwMode="auto">
          <a:xfrm>
            <a:off x="2381251" y="4500563"/>
            <a:ext cx="488949" cy="381000"/>
            <a:chOff x="1202" y="2024"/>
            <a:chExt cx="231" cy="240"/>
          </a:xfrm>
        </p:grpSpPr>
        <p:sp>
          <p:nvSpPr>
            <p:cNvPr id="15394" name="Oval 18"/>
            <p:cNvSpPr>
              <a:spLocks noChangeArrowheads="1"/>
            </p:cNvSpPr>
            <p:nvPr/>
          </p:nvSpPr>
          <p:spPr bwMode="auto">
            <a:xfrm>
              <a:off x="1202" y="2024"/>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15395" name="Oval 19"/>
            <p:cNvSpPr>
              <a:spLocks noChangeArrowheads="1"/>
            </p:cNvSpPr>
            <p:nvPr/>
          </p:nvSpPr>
          <p:spPr bwMode="auto">
            <a:xfrm>
              <a:off x="1215" y="2038"/>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70" name="Oval 20"/>
            <p:cNvSpPr>
              <a:spLocks noChangeArrowheads="1"/>
            </p:cNvSpPr>
            <p:nvPr/>
          </p:nvSpPr>
          <p:spPr bwMode="auto">
            <a:xfrm>
              <a:off x="1227" y="2050"/>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397" name="Oval 21"/>
            <p:cNvSpPr>
              <a:spLocks noChangeArrowheads="1"/>
            </p:cNvSpPr>
            <p:nvPr/>
          </p:nvSpPr>
          <p:spPr bwMode="auto">
            <a:xfrm>
              <a:off x="1227" y="2050"/>
              <a:ext cx="181" cy="188"/>
            </a:xfrm>
            <a:prstGeom prst="ellipse">
              <a:avLst/>
            </a:prstGeom>
            <a:gradFill rotWithShape="1">
              <a:gsLst>
                <a:gs pos="0">
                  <a:srgbClr val="000000"/>
                </a:gs>
                <a:gs pos="100000">
                  <a:srgbClr val="48BE67"/>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72" name="Oval 22"/>
            <p:cNvSpPr>
              <a:spLocks noChangeArrowheads="1"/>
            </p:cNvSpPr>
            <p:nvPr/>
          </p:nvSpPr>
          <p:spPr bwMode="auto">
            <a:xfrm>
              <a:off x="1239" y="2062"/>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399" name="Oval 23"/>
            <p:cNvSpPr>
              <a:spLocks noChangeArrowheads="1"/>
            </p:cNvSpPr>
            <p:nvPr/>
          </p:nvSpPr>
          <p:spPr bwMode="auto">
            <a:xfrm>
              <a:off x="1239" y="2062"/>
              <a:ext cx="157" cy="164"/>
            </a:xfrm>
            <a:prstGeom prst="ellipse">
              <a:avLst/>
            </a:prstGeom>
            <a:gradFill rotWithShape="1">
              <a:gsLst>
                <a:gs pos="0">
                  <a:srgbClr val="48BE67"/>
                </a:gs>
                <a:gs pos="100000">
                  <a:srgbClr val="235C32"/>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grpSp>
      <p:grpSp>
        <p:nvGrpSpPr>
          <p:cNvPr id="7" name="Group 10"/>
          <p:cNvGrpSpPr>
            <a:grpSpLocks/>
          </p:cNvGrpSpPr>
          <p:nvPr/>
        </p:nvGrpSpPr>
        <p:grpSpPr bwMode="auto">
          <a:xfrm>
            <a:off x="1905001" y="5072063"/>
            <a:ext cx="488951" cy="381000"/>
            <a:chOff x="785" y="1175"/>
            <a:chExt cx="231" cy="240"/>
          </a:xfrm>
        </p:grpSpPr>
        <p:sp>
          <p:nvSpPr>
            <p:cNvPr id="15388" name="Oval 11"/>
            <p:cNvSpPr>
              <a:spLocks noChangeArrowheads="1"/>
            </p:cNvSpPr>
            <p:nvPr/>
          </p:nvSpPr>
          <p:spPr bwMode="auto">
            <a:xfrm>
              <a:off x="785" y="1175"/>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15389" name="Oval 12"/>
            <p:cNvSpPr>
              <a:spLocks noChangeArrowheads="1"/>
            </p:cNvSpPr>
            <p:nvPr/>
          </p:nvSpPr>
          <p:spPr bwMode="auto">
            <a:xfrm>
              <a:off x="798" y="1189"/>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77" name="Oval 13"/>
            <p:cNvSpPr>
              <a:spLocks noChangeArrowheads="1"/>
            </p:cNvSpPr>
            <p:nvPr/>
          </p:nvSpPr>
          <p:spPr bwMode="auto">
            <a:xfrm>
              <a:off x="810" y="1201"/>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391" name="Oval 14"/>
            <p:cNvSpPr>
              <a:spLocks noChangeArrowheads="1"/>
            </p:cNvSpPr>
            <p:nvPr/>
          </p:nvSpPr>
          <p:spPr bwMode="auto">
            <a:xfrm>
              <a:off x="810" y="1201"/>
              <a:ext cx="181" cy="188"/>
            </a:xfrm>
            <a:prstGeom prst="ellipse">
              <a:avLst/>
            </a:prstGeom>
            <a:gradFill rotWithShape="1">
              <a:gsLst>
                <a:gs pos="0">
                  <a:srgbClr val="000000"/>
                </a:gs>
                <a:gs pos="100000">
                  <a:srgbClr val="FFCC00"/>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79" name="Oval 15"/>
            <p:cNvSpPr>
              <a:spLocks noChangeArrowheads="1"/>
            </p:cNvSpPr>
            <p:nvPr/>
          </p:nvSpPr>
          <p:spPr bwMode="auto">
            <a:xfrm>
              <a:off x="822" y="1213"/>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393" name="Oval 16"/>
            <p:cNvSpPr>
              <a:spLocks noChangeArrowheads="1"/>
            </p:cNvSpPr>
            <p:nvPr/>
          </p:nvSpPr>
          <p:spPr bwMode="auto">
            <a:xfrm>
              <a:off x="822" y="1213"/>
              <a:ext cx="157" cy="164"/>
            </a:xfrm>
            <a:prstGeom prst="ellipse">
              <a:avLst/>
            </a:prstGeom>
            <a:gradFill rotWithShape="1">
              <a:gsLst>
                <a:gs pos="0">
                  <a:srgbClr val="FFCC00"/>
                </a:gs>
                <a:gs pos="100000">
                  <a:srgbClr val="7C6300"/>
                </a:gs>
              </a:gsLst>
              <a:lin ang="2700000" scaled="1"/>
            </a:gradFill>
            <a:ln w="38100">
              <a:solidFill>
                <a:srgbClr val="99FF33"/>
              </a:solidFill>
              <a:round/>
              <a:headEnd/>
              <a:tailEnd/>
            </a:ln>
          </p:spPr>
          <p:txBody>
            <a:bodyPr/>
            <a:lstStyle/>
            <a:p>
              <a:pPr eaLnBrk="1" hangingPunct="1">
                <a:buClr>
                  <a:srgbClr val="000000"/>
                </a:buClr>
                <a:buSzPct val="100000"/>
              </a:pPr>
              <a:endParaRPr lang="zh-CN" altLang="en-US">
                <a:solidFill>
                  <a:srgbClr val="00B0F0"/>
                </a:solidFill>
                <a:latin typeface="Century Schoolbook" pitchFamily="18" charset="0"/>
              </a:endParaRPr>
            </a:p>
          </p:txBody>
        </p:sp>
      </p:grpSp>
      <p:grpSp>
        <p:nvGrpSpPr>
          <p:cNvPr id="8" name="Group 31"/>
          <p:cNvGrpSpPr>
            <a:grpSpLocks/>
          </p:cNvGrpSpPr>
          <p:nvPr/>
        </p:nvGrpSpPr>
        <p:grpSpPr bwMode="auto">
          <a:xfrm>
            <a:off x="1143001" y="5572125"/>
            <a:ext cx="488951" cy="381000"/>
            <a:chOff x="567" y="3612"/>
            <a:chExt cx="231" cy="240"/>
          </a:xfrm>
        </p:grpSpPr>
        <p:sp>
          <p:nvSpPr>
            <p:cNvPr id="15382" name="Oval 32"/>
            <p:cNvSpPr>
              <a:spLocks noChangeArrowheads="1"/>
            </p:cNvSpPr>
            <p:nvPr/>
          </p:nvSpPr>
          <p:spPr bwMode="auto">
            <a:xfrm>
              <a:off x="567" y="3612"/>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15383" name="Oval 33"/>
            <p:cNvSpPr>
              <a:spLocks noChangeArrowheads="1"/>
            </p:cNvSpPr>
            <p:nvPr/>
          </p:nvSpPr>
          <p:spPr bwMode="auto">
            <a:xfrm>
              <a:off x="580" y="3626"/>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84" name="Oval 34"/>
            <p:cNvSpPr>
              <a:spLocks noChangeArrowheads="1"/>
            </p:cNvSpPr>
            <p:nvPr/>
          </p:nvSpPr>
          <p:spPr bwMode="auto">
            <a:xfrm>
              <a:off x="592" y="3638"/>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385" name="Oval 35"/>
            <p:cNvSpPr>
              <a:spLocks noChangeArrowheads="1"/>
            </p:cNvSpPr>
            <p:nvPr/>
          </p:nvSpPr>
          <p:spPr bwMode="auto">
            <a:xfrm>
              <a:off x="592" y="3638"/>
              <a:ext cx="181" cy="188"/>
            </a:xfrm>
            <a:prstGeom prst="ellipse">
              <a:avLst/>
            </a:prstGeom>
            <a:gradFill rotWithShape="1">
              <a:gsLst>
                <a:gs pos="0">
                  <a:srgbClr val="000000"/>
                </a:gs>
                <a:gs pos="100000">
                  <a:srgbClr val="8D67E1"/>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86" name="Oval 36"/>
            <p:cNvSpPr>
              <a:spLocks noChangeArrowheads="1"/>
            </p:cNvSpPr>
            <p:nvPr/>
          </p:nvSpPr>
          <p:spPr bwMode="auto">
            <a:xfrm>
              <a:off x="604" y="3650"/>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387" name="Oval 37"/>
            <p:cNvSpPr>
              <a:spLocks noChangeArrowheads="1"/>
            </p:cNvSpPr>
            <p:nvPr/>
          </p:nvSpPr>
          <p:spPr bwMode="auto">
            <a:xfrm>
              <a:off x="604" y="3650"/>
              <a:ext cx="157" cy="164"/>
            </a:xfrm>
            <a:prstGeom prst="ellipse">
              <a:avLst/>
            </a:prstGeom>
            <a:gradFill rotWithShape="1">
              <a:gsLst>
                <a:gs pos="0">
                  <a:srgbClr val="8D67E1"/>
                </a:gs>
                <a:gs pos="100000">
                  <a:srgbClr val="45326D"/>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grpSp>
      <p:sp>
        <p:nvSpPr>
          <p:cNvPr id="15380" name="AutoShape 8"/>
          <p:cNvSpPr>
            <a:spLocks noChangeArrowheads="1"/>
          </p:cNvSpPr>
          <p:nvPr/>
        </p:nvSpPr>
        <p:spPr bwMode="auto">
          <a:xfrm>
            <a:off x="2464279" y="5197417"/>
            <a:ext cx="7960783" cy="461963"/>
          </a:xfrm>
          <a:prstGeom prst="roundRect">
            <a:avLst>
              <a:gd name="adj" fmla="val 24282"/>
            </a:avLst>
          </a:prstGeom>
          <a:noFill/>
          <a:ln w="28575">
            <a:solidFill>
              <a:schemeClr val="bg2"/>
            </a:solidFill>
            <a:round/>
            <a:headEnd/>
            <a:tailEnd/>
          </a:ln>
        </p:spPr>
        <p:txBody>
          <a:bodyPr lIns="0" rIns="0" anchor="ctr">
            <a:spAutoFit/>
          </a:bodyPr>
          <a:lstStyle/>
          <a:p>
            <a:pPr eaLnBrk="1" hangingPunct="1"/>
            <a:endParaRPr lang="en-US" altLang="zh-CN" sz="2000" b="1" dirty="0">
              <a:solidFill>
                <a:srgbClr val="000099"/>
              </a:solidFill>
              <a:latin typeface="Century Schoolbook" pitchFamily="18" charset="0"/>
            </a:endParaRPr>
          </a:p>
        </p:txBody>
      </p:sp>
      <p:grpSp>
        <p:nvGrpSpPr>
          <p:cNvPr id="9" name="Group 31"/>
          <p:cNvGrpSpPr>
            <a:grpSpLocks/>
          </p:cNvGrpSpPr>
          <p:nvPr/>
        </p:nvGrpSpPr>
        <p:grpSpPr bwMode="auto">
          <a:xfrm>
            <a:off x="304801" y="6019800"/>
            <a:ext cx="488951" cy="381000"/>
            <a:chOff x="567" y="3612"/>
            <a:chExt cx="231" cy="240"/>
          </a:xfrm>
        </p:grpSpPr>
        <p:sp>
          <p:nvSpPr>
            <p:cNvPr id="65" name="Oval 32"/>
            <p:cNvSpPr>
              <a:spLocks noChangeArrowheads="1"/>
            </p:cNvSpPr>
            <p:nvPr/>
          </p:nvSpPr>
          <p:spPr bwMode="auto">
            <a:xfrm>
              <a:off x="567" y="3612"/>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6" name="Oval 33"/>
            <p:cNvSpPr>
              <a:spLocks noChangeArrowheads="1"/>
            </p:cNvSpPr>
            <p:nvPr/>
          </p:nvSpPr>
          <p:spPr bwMode="auto">
            <a:xfrm>
              <a:off x="580" y="3626"/>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7" name="Oval 34"/>
            <p:cNvSpPr>
              <a:spLocks noChangeArrowheads="1"/>
            </p:cNvSpPr>
            <p:nvPr/>
          </p:nvSpPr>
          <p:spPr bwMode="auto">
            <a:xfrm>
              <a:off x="592" y="3638"/>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68" name="Oval 35"/>
            <p:cNvSpPr>
              <a:spLocks noChangeArrowheads="1"/>
            </p:cNvSpPr>
            <p:nvPr/>
          </p:nvSpPr>
          <p:spPr bwMode="auto">
            <a:xfrm>
              <a:off x="592" y="3638"/>
              <a:ext cx="181" cy="188"/>
            </a:xfrm>
            <a:prstGeom prst="ellipse">
              <a:avLst/>
            </a:prstGeom>
            <a:gradFill rotWithShape="1">
              <a:gsLst>
                <a:gs pos="0">
                  <a:srgbClr val="000000"/>
                </a:gs>
                <a:gs pos="100000">
                  <a:srgbClr val="8D67E1"/>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9" name="Oval 36"/>
            <p:cNvSpPr>
              <a:spLocks noChangeArrowheads="1"/>
            </p:cNvSpPr>
            <p:nvPr/>
          </p:nvSpPr>
          <p:spPr bwMode="auto">
            <a:xfrm>
              <a:off x="604" y="3650"/>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71" name="Oval 37"/>
            <p:cNvSpPr>
              <a:spLocks noChangeArrowheads="1"/>
            </p:cNvSpPr>
            <p:nvPr/>
          </p:nvSpPr>
          <p:spPr bwMode="auto">
            <a:xfrm>
              <a:off x="604" y="3650"/>
              <a:ext cx="157" cy="164"/>
            </a:xfrm>
            <a:prstGeom prst="ellipse">
              <a:avLst/>
            </a:prstGeom>
            <a:gradFill rotWithShape="1">
              <a:gsLst>
                <a:gs pos="0">
                  <a:srgbClr val="8D67E1"/>
                </a:gs>
                <a:gs pos="100000">
                  <a:srgbClr val="45326D"/>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grpSp>
      <p:sp>
        <p:nvSpPr>
          <p:cNvPr id="73" name="AutoShape 8"/>
          <p:cNvSpPr>
            <a:spLocks noChangeArrowheads="1"/>
          </p:cNvSpPr>
          <p:nvPr/>
        </p:nvSpPr>
        <p:spPr bwMode="auto">
          <a:xfrm>
            <a:off x="957532" y="6169818"/>
            <a:ext cx="7960784" cy="817424"/>
          </a:xfrm>
          <a:prstGeom prst="roundRect">
            <a:avLst>
              <a:gd name="adj" fmla="val 24282"/>
            </a:avLst>
          </a:prstGeom>
          <a:noFill/>
          <a:ln w="28575">
            <a:solidFill>
              <a:schemeClr val="bg2"/>
            </a:solidFill>
            <a:round/>
            <a:headEnd/>
            <a:tailEnd/>
          </a:ln>
        </p:spPr>
        <p:txBody>
          <a:bodyPr lIns="0" rIns="0" anchor="ctr">
            <a:spAutoFit/>
          </a:bodyPr>
          <a:lstStyle/>
          <a:p>
            <a:pPr lvl="0"/>
            <a:r>
              <a:rPr lang="en-US" sz="2000" b="1" dirty="0" smtClean="0"/>
              <a:t> Noise pollution Control  measure</a:t>
            </a:r>
          </a:p>
          <a:p>
            <a:endParaRPr lang="en-US" altLang="zh-CN" sz="2000" b="1" dirty="0">
              <a:solidFill>
                <a:srgbClr val="7030A0"/>
              </a:solidFill>
              <a:latin typeface="Century Schoolbook" pitchFamily="18" charset="0"/>
            </a:endParaRPr>
          </a:p>
        </p:txBody>
      </p:sp>
      <p:sp>
        <p:nvSpPr>
          <p:cNvPr id="76" name="Rectangle 75"/>
          <p:cNvSpPr/>
          <p:nvPr/>
        </p:nvSpPr>
        <p:spPr>
          <a:xfrm>
            <a:off x="3164472" y="2666364"/>
            <a:ext cx="4482830" cy="369332"/>
          </a:xfrm>
          <a:prstGeom prst="rect">
            <a:avLst/>
          </a:prstGeom>
        </p:spPr>
        <p:txBody>
          <a:bodyPr wrap="none">
            <a:spAutoFit/>
          </a:bodyPr>
          <a:lstStyle/>
          <a:p>
            <a:pPr lvl="0"/>
            <a:r>
              <a:rPr lang="en-US" b="1" dirty="0" smtClean="0"/>
              <a:t>Impact on health due to noise pollution</a:t>
            </a:r>
            <a:endParaRPr lang="en-US" b="1" dirty="0"/>
          </a:p>
        </p:txBody>
      </p:sp>
      <p:sp>
        <p:nvSpPr>
          <p:cNvPr id="78" name="Rectangle 77"/>
          <p:cNvSpPr/>
          <p:nvPr/>
        </p:nvSpPr>
        <p:spPr>
          <a:xfrm>
            <a:off x="2899240" y="4676318"/>
            <a:ext cx="5496376" cy="369332"/>
          </a:xfrm>
          <a:prstGeom prst="rect">
            <a:avLst/>
          </a:prstGeom>
        </p:spPr>
        <p:txBody>
          <a:bodyPr wrap="none">
            <a:spAutoFit/>
          </a:bodyPr>
          <a:lstStyle/>
          <a:p>
            <a:pPr lvl="0"/>
            <a:r>
              <a:rPr lang="en-US" b="1" dirty="0" smtClean="0"/>
              <a:t>Ambient Air quality standards in respect of Noise</a:t>
            </a:r>
            <a:endParaRPr lang="en-US" b="1" dirty="0"/>
          </a:p>
        </p:txBody>
      </p:sp>
      <p:sp>
        <p:nvSpPr>
          <p:cNvPr id="80" name="Rectangle 79"/>
          <p:cNvSpPr/>
          <p:nvPr/>
        </p:nvSpPr>
        <p:spPr>
          <a:xfrm>
            <a:off x="2289899" y="5809981"/>
            <a:ext cx="4895636" cy="369332"/>
          </a:xfrm>
          <a:prstGeom prst="rect">
            <a:avLst/>
          </a:prstGeom>
        </p:spPr>
        <p:txBody>
          <a:bodyPr wrap="none">
            <a:spAutoFit/>
          </a:bodyPr>
          <a:lstStyle/>
          <a:p>
            <a:pPr lvl="0"/>
            <a:r>
              <a:rPr lang="en-US" b="1" dirty="0" smtClean="0"/>
              <a:t>Physical conditions for Noise measurement</a:t>
            </a:r>
            <a:endParaRPr lang="en-US" b="1"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20914" y="1117599"/>
            <a:ext cx="10769601" cy="37156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nSpc>
                <a:spcPct val="150000"/>
              </a:lnSpc>
            </a:pPr>
            <a:r>
              <a:rPr lang="en-US" b="1" u="sng" dirty="0" smtClean="0"/>
              <a:t>Noise control of the transmission path</a:t>
            </a:r>
          </a:p>
          <a:p>
            <a:pPr marL="285750" indent="-285750">
              <a:lnSpc>
                <a:spcPct val="150000"/>
              </a:lnSpc>
              <a:buFont typeface="Arial" panose="020B0604020202020204" pitchFamily="34" charset="0"/>
              <a:buChar char="•"/>
            </a:pPr>
            <a:r>
              <a:rPr lang="en-US" dirty="0" smtClean="0"/>
              <a:t>Sitting e.g., </a:t>
            </a:r>
            <a:r>
              <a:rPr lang="en-US" dirty="0" smtClean="0">
                <a:solidFill>
                  <a:srgbClr val="FF0000"/>
                </a:solidFill>
              </a:rPr>
              <a:t>increasing distance between source and the Receiver</a:t>
            </a:r>
            <a:r>
              <a:rPr lang="en-US" dirty="0" smtClean="0"/>
              <a:t>.</a:t>
            </a:r>
          </a:p>
          <a:p>
            <a:pPr marL="285750" indent="-285750">
              <a:lnSpc>
                <a:spcPct val="150000"/>
              </a:lnSpc>
              <a:buFont typeface="Arial" panose="020B0604020202020204" pitchFamily="34" charset="0"/>
              <a:buChar char="•"/>
            </a:pPr>
            <a:r>
              <a:rPr lang="en-US" dirty="0" smtClean="0"/>
              <a:t>Path deflection e.g., by use of barrier. Sound deflector tile </a:t>
            </a:r>
            <a:r>
              <a:rPr lang="en-US" smtClean="0"/>
              <a:t>, </a:t>
            </a:r>
            <a:endParaRPr lang="en-US" dirty="0" smtClean="0"/>
          </a:p>
          <a:p>
            <a:pPr marL="285750" indent="-285750">
              <a:lnSpc>
                <a:spcPct val="150000"/>
              </a:lnSpc>
              <a:buFont typeface="Arial" panose="020B0604020202020204" pitchFamily="34" charset="0"/>
              <a:buChar char="•"/>
            </a:pPr>
            <a:r>
              <a:rPr lang="en-US" dirty="0" smtClean="0"/>
              <a:t>Properly designed enclosures.</a:t>
            </a:r>
          </a:p>
          <a:p>
            <a:pPr marL="285750" indent="-285750">
              <a:lnSpc>
                <a:spcPct val="150000"/>
              </a:lnSpc>
              <a:buFont typeface="Arial" panose="020B0604020202020204" pitchFamily="34" charset="0"/>
              <a:buChar char="•"/>
            </a:pPr>
            <a:r>
              <a:rPr lang="en-US" dirty="0" smtClean="0"/>
              <a:t>Absorption e.g., use of </a:t>
            </a:r>
            <a:r>
              <a:rPr lang="en-US" dirty="0" smtClean="0">
                <a:solidFill>
                  <a:srgbClr val="FF0000"/>
                </a:solidFill>
              </a:rPr>
              <a:t>sound absorbing material </a:t>
            </a:r>
            <a:r>
              <a:rPr lang="en-US" dirty="0" smtClean="0"/>
              <a:t>in a room where both the source and the receiver are present in a room.</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xmlns="" val="33596293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302381" y="1185333"/>
            <a:ext cx="10769601" cy="37156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nSpc>
                <a:spcPct val="150000"/>
              </a:lnSpc>
            </a:pPr>
            <a:r>
              <a:rPr lang="en-US" b="1" u="sng" dirty="0" smtClean="0"/>
              <a:t>Protective Measures at the receiver</a:t>
            </a:r>
          </a:p>
          <a:p>
            <a:pPr marL="285750" indent="-285750">
              <a:lnSpc>
                <a:spcPct val="150000"/>
              </a:lnSpc>
              <a:buFont typeface="Arial" panose="020B0604020202020204" pitchFamily="34" charset="0"/>
              <a:buChar char="•"/>
            </a:pPr>
            <a:r>
              <a:rPr lang="en-US" dirty="0" smtClean="0"/>
              <a:t>Use of personal protective equipment, e.g., </a:t>
            </a:r>
            <a:r>
              <a:rPr lang="en-US" dirty="0" smtClean="0">
                <a:solidFill>
                  <a:srgbClr val="FF0000"/>
                </a:solidFill>
              </a:rPr>
              <a:t>use of earplugs, earmuffs, noise helmets </a:t>
            </a:r>
            <a:r>
              <a:rPr lang="en-US" dirty="0" smtClean="0"/>
              <a:t>etc.</a:t>
            </a:r>
          </a:p>
          <a:p>
            <a:pPr marL="285750" indent="-285750">
              <a:lnSpc>
                <a:spcPct val="150000"/>
              </a:lnSpc>
              <a:buFont typeface="Arial" panose="020B0604020202020204" pitchFamily="34" charset="0"/>
              <a:buChar char="•"/>
            </a:pPr>
            <a:r>
              <a:rPr lang="en-US" dirty="0" smtClean="0"/>
              <a:t>Education and public relations. </a:t>
            </a:r>
          </a:p>
          <a:p>
            <a:pPr marL="285750" indent="-285750">
              <a:lnSpc>
                <a:spcPct val="150000"/>
              </a:lnSpc>
              <a:buFont typeface="Arial" panose="020B0604020202020204" pitchFamily="34" charset="0"/>
              <a:buChar char="•"/>
            </a:pPr>
            <a:r>
              <a:rPr lang="en-US" dirty="0" smtClean="0"/>
              <a:t>Exposure Control. </a:t>
            </a:r>
            <a:r>
              <a:rPr lang="en-US" dirty="0"/>
              <a:t>e</a:t>
            </a:r>
            <a:r>
              <a:rPr lang="en-US" dirty="0" smtClean="0"/>
              <a:t>.g., the rotation of personnel so that work assignments in the intense noise area are for a limited period of time only.</a:t>
            </a:r>
          </a:p>
          <a:p>
            <a:pPr>
              <a:lnSpc>
                <a:spcPct val="150000"/>
              </a:lnSpc>
            </a:pPr>
            <a:endParaRPr lang="en-US" dirty="0"/>
          </a:p>
        </p:txBody>
      </p:sp>
    </p:spTree>
    <p:extLst>
      <p:ext uri="{BB962C8B-B14F-4D97-AF65-F5344CB8AC3E}">
        <p14:creationId xmlns:p14="http://schemas.microsoft.com/office/powerpoint/2010/main" xmlns="" val="3677559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 y="2"/>
            <a:ext cx="11074399" cy="6834707"/>
          </a:xfrm>
          <a:prstGeom prst="rect">
            <a:avLst/>
          </a:prstGeom>
        </p:spPr>
      </p:pic>
    </p:spTree>
    <p:extLst>
      <p:ext uri="{BB962C8B-B14F-4D97-AF65-F5344CB8AC3E}">
        <p14:creationId xmlns:p14="http://schemas.microsoft.com/office/powerpoint/2010/main" xmlns="" val="42929657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830" y="393537"/>
            <a:ext cx="10972800" cy="1143000"/>
          </a:xfrm>
        </p:spPr>
        <p:txBody>
          <a:bodyPr>
            <a:normAutofit fontScale="90000"/>
          </a:bodyPr>
          <a:lstStyle/>
          <a:p>
            <a:pPr algn="ctr"/>
            <a:r>
              <a:rPr lang="en-US" dirty="0" smtClean="0">
                <a:solidFill>
                  <a:srgbClr val="00B050"/>
                </a:solidFill>
              </a:rPr>
              <a:t>Noise Pollution </a:t>
            </a:r>
            <a:br>
              <a:rPr lang="en-US" dirty="0" smtClean="0">
                <a:solidFill>
                  <a:srgbClr val="00B050"/>
                </a:solidFill>
              </a:rPr>
            </a:br>
            <a:endParaRPr lang="en-US" dirty="0">
              <a:solidFill>
                <a:srgbClr val="00B050"/>
              </a:solidFill>
            </a:endParaRPr>
          </a:p>
        </p:txBody>
      </p:sp>
      <p:sp>
        <p:nvSpPr>
          <p:cNvPr id="3" name="Content Placeholder 2"/>
          <p:cNvSpPr>
            <a:spLocks noGrp="1"/>
          </p:cNvSpPr>
          <p:nvPr>
            <p:ph idx="1"/>
          </p:nvPr>
        </p:nvSpPr>
        <p:spPr>
          <a:xfrm>
            <a:off x="550289" y="1988583"/>
            <a:ext cx="8809979" cy="4458222"/>
          </a:xfrm>
        </p:spPr>
        <p:txBody>
          <a:bodyPr>
            <a:normAutofit fontScale="85000" lnSpcReduction="20000"/>
          </a:bodyPr>
          <a:lstStyle/>
          <a:p>
            <a:pPr algn="just">
              <a:lnSpc>
                <a:spcPct val="150000"/>
              </a:lnSpc>
            </a:pPr>
            <a:r>
              <a:rPr lang="en-US" dirty="0"/>
              <a:t>It is an unpleasant and disturbing sound, </a:t>
            </a:r>
            <a:r>
              <a:rPr lang="en-US" dirty="0" smtClean="0"/>
              <a:t>responsible </a:t>
            </a:r>
            <a:r>
              <a:rPr lang="en-US" dirty="0"/>
              <a:t>for several auditory and no-auditory adverse effects on human health and well-being, ranging from simple annoyance to hearing loss.</a:t>
            </a:r>
          </a:p>
          <a:p>
            <a:pPr algn="just">
              <a:lnSpc>
                <a:spcPct val="150000"/>
              </a:lnSpc>
            </a:pPr>
            <a:r>
              <a:rPr lang="en-US" dirty="0"/>
              <a:t>According to WHO, Noise is considered as a major concerned environmental factor for an unhealthy society (WHO, 2011</a:t>
            </a:r>
            <a:r>
              <a:rPr lang="en-US" dirty="0" smtClean="0"/>
              <a:t>)</a:t>
            </a:r>
          </a:p>
          <a:p>
            <a:pPr algn="just">
              <a:lnSpc>
                <a:spcPct val="150000"/>
              </a:lnSpc>
            </a:pPr>
            <a:r>
              <a:rPr lang="en-US" dirty="0"/>
              <a:t>Noise is a perpetual, significant contributor to occupational diseases in numerous working environments.</a:t>
            </a:r>
          </a:p>
          <a:p>
            <a:pPr algn="just">
              <a:lnSpc>
                <a:spcPct val="150000"/>
              </a:lnSpc>
            </a:pPr>
            <a:r>
              <a:rPr lang="en-US" dirty="0"/>
              <a:t>Noise health effects depend on the combination of intensity, frequency and duration of exposure to noise</a:t>
            </a:r>
          </a:p>
          <a:p>
            <a:endParaRPr lang="en-US" dirty="0"/>
          </a:p>
        </p:txBody>
      </p:sp>
      <p:sp>
        <p:nvSpPr>
          <p:cNvPr id="4" name="Rectangle 3"/>
          <p:cNvSpPr/>
          <p:nvPr/>
        </p:nvSpPr>
        <p:spPr>
          <a:xfrm>
            <a:off x="903507" y="1432787"/>
            <a:ext cx="2171941" cy="523220"/>
          </a:xfrm>
          <a:prstGeom prst="rect">
            <a:avLst/>
          </a:prstGeom>
        </p:spPr>
        <p:txBody>
          <a:bodyPr wrap="none">
            <a:spAutoFit/>
          </a:bodyPr>
          <a:lstStyle/>
          <a:p>
            <a:r>
              <a:rPr lang="en-US" sz="2800" dirty="0" smtClean="0">
                <a:solidFill>
                  <a:srgbClr val="C00000"/>
                </a:solidFill>
              </a:rPr>
              <a:t>Introduction</a:t>
            </a:r>
            <a:endParaRPr lang="en-US" sz="2800" dirty="0">
              <a:solidFill>
                <a:srgbClr val="C00000"/>
              </a:solidFill>
            </a:endParaRPr>
          </a:p>
        </p:txBody>
      </p:sp>
    </p:spTree>
    <p:extLst>
      <p:ext uri="{BB962C8B-B14F-4D97-AF65-F5344CB8AC3E}">
        <p14:creationId xmlns:p14="http://schemas.microsoft.com/office/powerpoint/2010/main" xmlns="" val="26625133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of Noise Pollution</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xmlns="" val="1301197934"/>
              </p:ext>
            </p:extLst>
          </p:nvPr>
        </p:nvGraphicFramePr>
        <p:xfrm>
          <a:off x="677863" y="2160589"/>
          <a:ext cx="10704371" cy="37625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4209900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6551" y="138021"/>
            <a:ext cx="8088296" cy="905801"/>
          </a:xfrm>
        </p:spPr>
        <p:txBody>
          <a:bodyPr/>
          <a:lstStyle/>
          <a:p>
            <a:r>
              <a:rPr lang="en-US" dirty="0" smtClean="0">
                <a:solidFill>
                  <a:srgbClr val="C00000"/>
                </a:solidFill>
              </a:rPr>
              <a:t>Properties of Sound</a:t>
            </a:r>
            <a:endParaRPr lang="en-US" dirty="0">
              <a:solidFill>
                <a:srgbClr val="C00000"/>
              </a:solidFill>
            </a:endParaRPr>
          </a:p>
        </p:txBody>
      </p:sp>
      <p:sp>
        <p:nvSpPr>
          <p:cNvPr id="3" name="Content Placeholder 2"/>
          <p:cNvSpPr>
            <a:spLocks noGrp="1"/>
          </p:cNvSpPr>
          <p:nvPr>
            <p:ph idx="1"/>
          </p:nvPr>
        </p:nvSpPr>
        <p:spPr>
          <a:xfrm>
            <a:off x="414655" y="1017042"/>
            <a:ext cx="11532930" cy="5495901"/>
          </a:xfrm>
        </p:spPr>
        <p:txBody>
          <a:bodyPr>
            <a:normAutofit/>
          </a:bodyPr>
          <a:lstStyle/>
          <a:p>
            <a:r>
              <a:rPr lang="en-US" dirty="0" smtClean="0">
                <a:solidFill>
                  <a:srgbClr val="00B050"/>
                </a:solidFill>
              </a:rPr>
              <a:t>Physically: </a:t>
            </a:r>
            <a:r>
              <a:rPr lang="en-US" dirty="0" smtClean="0"/>
              <a:t>Sound is a </a:t>
            </a:r>
            <a:r>
              <a:rPr lang="en-US" dirty="0" smtClean="0">
                <a:solidFill>
                  <a:srgbClr val="FF0000"/>
                </a:solidFill>
              </a:rPr>
              <a:t>mechanical disturbance </a:t>
            </a:r>
            <a:r>
              <a:rPr lang="en-US" dirty="0" smtClean="0"/>
              <a:t>propagated as a wave motion in air and other elastic and mechanical media such as water or, steel. </a:t>
            </a:r>
          </a:p>
          <a:p>
            <a:pPr algn="just"/>
            <a:r>
              <a:rPr lang="en-US" dirty="0" smtClean="0">
                <a:solidFill>
                  <a:srgbClr val="00B050"/>
                </a:solidFill>
              </a:rPr>
              <a:t>Physiologically:</a:t>
            </a:r>
            <a:r>
              <a:rPr lang="en-US" dirty="0" smtClean="0"/>
              <a:t> Sound is an auditory sensation evoked by this physical phenomenon.(not all sound wave evoke an auditory sensation, e.g., the frequency of ultrasound is too high to excite the sensation of hearing)</a:t>
            </a:r>
          </a:p>
          <a:p>
            <a:pPr algn="just"/>
            <a:r>
              <a:rPr lang="en-US" dirty="0" smtClean="0"/>
              <a:t>Sound waves involve a succession of compressions and rarefactions of an elastic medium such as air.</a:t>
            </a:r>
          </a:p>
          <a:p>
            <a:pPr algn="just"/>
            <a:r>
              <a:rPr lang="en-US" dirty="0" smtClean="0">
                <a:solidFill>
                  <a:srgbClr val="00B050"/>
                </a:solidFill>
              </a:rPr>
              <a:t>The sound waves are characterized by</a:t>
            </a:r>
            <a:r>
              <a:rPr lang="en-US" dirty="0" smtClean="0"/>
              <a:t>:  the </a:t>
            </a:r>
            <a:r>
              <a:rPr lang="en-US" dirty="0" smtClean="0">
                <a:solidFill>
                  <a:srgbClr val="00B0F0"/>
                </a:solidFill>
              </a:rPr>
              <a:t>amplitude o</a:t>
            </a:r>
            <a:r>
              <a:rPr lang="en-US" dirty="0" smtClean="0"/>
              <a:t>f pressure changes, their f</a:t>
            </a:r>
            <a:r>
              <a:rPr lang="en-US" dirty="0" smtClean="0">
                <a:solidFill>
                  <a:srgbClr val="00B0F0"/>
                </a:solidFill>
              </a:rPr>
              <a:t>requency </a:t>
            </a:r>
            <a:r>
              <a:rPr lang="en-US" dirty="0" smtClean="0"/>
              <a:t>and the </a:t>
            </a:r>
            <a:r>
              <a:rPr lang="en-US" dirty="0" smtClean="0">
                <a:solidFill>
                  <a:srgbClr val="00B0F0"/>
                </a:solidFill>
              </a:rPr>
              <a:t>velocity</a:t>
            </a:r>
            <a:r>
              <a:rPr lang="en-US" dirty="0" smtClean="0"/>
              <a:t> of propagation.</a:t>
            </a:r>
          </a:p>
          <a:p>
            <a:pPr marL="0" indent="0" algn="just">
              <a:buNone/>
            </a:pPr>
            <a:r>
              <a:rPr lang="en-US" dirty="0" smtClean="0"/>
              <a:t>Wavelength=speed of Sound/ frequency.</a:t>
            </a:r>
          </a:p>
          <a:p>
            <a:pPr algn="just"/>
            <a:endParaRPr lang="en-US" dirty="0" smtClean="0"/>
          </a:p>
          <a:p>
            <a:pPr marL="0" indent="0" algn="just">
              <a:buNone/>
            </a:pPr>
            <a:endParaRPr lang="en-US" dirty="0" smtClean="0"/>
          </a:p>
          <a:p>
            <a:pPr algn="just"/>
            <a:endParaRPr lang="en-US" dirty="0"/>
          </a:p>
        </p:txBody>
      </p:sp>
      <p:sp>
        <p:nvSpPr>
          <p:cNvPr id="4" name="Rounded Rectangle 3"/>
          <p:cNvSpPr/>
          <p:nvPr/>
        </p:nvSpPr>
        <p:spPr>
          <a:xfrm>
            <a:off x="1095555" y="5364960"/>
            <a:ext cx="9941651" cy="12687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Speed of sound in air(20°C)=344 m/s.</a:t>
            </a:r>
          </a:p>
          <a:p>
            <a:pPr algn="ctr"/>
            <a:r>
              <a:rPr lang="en-US" sz="2400" dirty="0" smtClean="0"/>
              <a:t>Sound travels much faster in solids than in air.</a:t>
            </a:r>
          </a:p>
          <a:p>
            <a:pPr algn="ctr"/>
            <a:r>
              <a:rPr lang="en-US" sz="2400" dirty="0" smtClean="0"/>
              <a:t>(wood=3,962 m/s, Steel=5,029 m/s)</a:t>
            </a:r>
            <a:endParaRPr lang="en-US" sz="2400" dirty="0"/>
          </a:p>
        </p:txBody>
      </p:sp>
    </p:spTree>
    <p:extLst>
      <p:ext uri="{BB962C8B-B14F-4D97-AF65-F5344CB8AC3E}">
        <p14:creationId xmlns:p14="http://schemas.microsoft.com/office/powerpoint/2010/main" xmlns="" val="18692218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386363" y="1710059"/>
            <a:ext cx="2021983" cy="9659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frequency</a:t>
            </a:r>
            <a:endParaRPr lang="en-US" dirty="0"/>
          </a:p>
        </p:txBody>
      </p:sp>
      <p:cxnSp>
        <p:nvCxnSpPr>
          <p:cNvPr id="8" name="Elbow Connector 7"/>
          <p:cNvCxnSpPr>
            <a:stCxn id="6" idx="6"/>
          </p:cNvCxnSpPr>
          <p:nvPr/>
        </p:nvCxnSpPr>
        <p:spPr>
          <a:xfrm>
            <a:off x="2408346" y="2193017"/>
            <a:ext cx="1094705" cy="4829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503054" y="2181295"/>
            <a:ext cx="2846231" cy="95303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 unit=hertz(Hz)</a:t>
            </a:r>
            <a:endParaRPr lang="en-US" dirty="0"/>
          </a:p>
        </p:txBody>
      </p:sp>
      <p:cxnSp>
        <p:nvCxnSpPr>
          <p:cNvPr id="13" name="Elbow Connector 12"/>
          <p:cNvCxnSpPr>
            <a:stCxn id="6" idx="0"/>
          </p:cNvCxnSpPr>
          <p:nvPr/>
        </p:nvCxnSpPr>
        <p:spPr>
          <a:xfrm rot="5400000" flipH="1" flipV="1">
            <a:off x="2379370" y="586375"/>
            <a:ext cx="141669" cy="21056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503054" y="1039065"/>
            <a:ext cx="2846231" cy="95303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Number of compressions and rarefactions per unit time (sec)</a:t>
            </a:r>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27136" y="0"/>
            <a:ext cx="1964131" cy="1143256"/>
          </a:xfrm>
          <a:prstGeom prst="rect">
            <a:avLst/>
          </a:prstGeom>
        </p:spPr>
      </p:pic>
      <p:sp>
        <p:nvSpPr>
          <p:cNvPr id="16" name="Rounded Rectangle 15"/>
          <p:cNvSpPr/>
          <p:nvPr/>
        </p:nvSpPr>
        <p:spPr>
          <a:xfrm>
            <a:off x="7349205" y="5559564"/>
            <a:ext cx="4157057" cy="54812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Frequency range </a:t>
            </a:r>
          </a:p>
          <a:p>
            <a:pPr algn="ctr"/>
            <a:r>
              <a:rPr lang="en-US" dirty="0" smtClean="0"/>
              <a:t>(20-20,000 Hz)</a:t>
            </a:r>
            <a:endParaRPr lang="en-US" dirty="0"/>
          </a:p>
        </p:txBody>
      </p:sp>
      <p:sp>
        <p:nvSpPr>
          <p:cNvPr id="17" name="Oval 16"/>
          <p:cNvSpPr/>
          <p:nvPr/>
        </p:nvSpPr>
        <p:spPr>
          <a:xfrm>
            <a:off x="386367" y="3547358"/>
            <a:ext cx="2202287" cy="1050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Sound Power</a:t>
            </a:r>
            <a:endParaRPr lang="en-US" dirty="0"/>
          </a:p>
        </p:txBody>
      </p:sp>
      <p:sp>
        <p:nvSpPr>
          <p:cNvPr id="20" name="Bevel 19"/>
          <p:cNvSpPr/>
          <p:nvPr/>
        </p:nvSpPr>
        <p:spPr>
          <a:xfrm>
            <a:off x="3503053" y="3310643"/>
            <a:ext cx="3400023" cy="934490"/>
          </a:xfrm>
          <a:prstGeom prst="bevel">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Rate at which energy is transmitted by a sound wave</a:t>
            </a:r>
            <a:endParaRPr lang="en-US" dirty="0"/>
          </a:p>
        </p:txBody>
      </p:sp>
      <p:cxnSp>
        <p:nvCxnSpPr>
          <p:cNvPr id="22" name="Elbow Connector 21"/>
          <p:cNvCxnSpPr>
            <a:stCxn id="17" idx="6"/>
            <a:endCxn id="20" idx="4"/>
          </p:cNvCxnSpPr>
          <p:nvPr/>
        </p:nvCxnSpPr>
        <p:spPr>
          <a:xfrm flipV="1">
            <a:off x="2588654" y="3777888"/>
            <a:ext cx="914399" cy="2946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3503054" y="5060627"/>
            <a:ext cx="3400023" cy="63183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Represented in terms of watt. Watt=Joules/Sec</a:t>
            </a:r>
            <a:endParaRPr lang="en-US" dirty="0"/>
          </a:p>
        </p:txBody>
      </p:sp>
      <p:cxnSp>
        <p:nvCxnSpPr>
          <p:cNvPr id="29" name="Elbow Connector 28"/>
          <p:cNvCxnSpPr>
            <a:stCxn id="17" idx="4"/>
            <a:endCxn id="27" idx="1"/>
          </p:cNvCxnSpPr>
          <p:nvPr/>
        </p:nvCxnSpPr>
        <p:spPr>
          <a:xfrm rot="16200000" flipH="1">
            <a:off x="2105888" y="3979381"/>
            <a:ext cx="778786" cy="20155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2" descr="C:\Users\NARESH\Desktop\unnamed.png"/>
          <p:cNvPicPr>
            <a:picLocks noChangeAspect="1" noChangeArrowheads="1"/>
          </p:cNvPicPr>
          <p:nvPr/>
        </p:nvPicPr>
        <p:blipFill>
          <a:blip r:embed="rId3"/>
          <a:srcRect/>
          <a:stretch>
            <a:fillRect/>
          </a:stretch>
        </p:blipFill>
        <p:spPr bwMode="auto">
          <a:xfrm>
            <a:off x="7128933" y="119591"/>
            <a:ext cx="4893734" cy="4262901"/>
          </a:xfrm>
          <a:prstGeom prst="rect">
            <a:avLst/>
          </a:prstGeom>
          <a:noFill/>
        </p:spPr>
      </p:pic>
      <p:pic>
        <p:nvPicPr>
          <p:cNvPr id="1026" name="Picture 2" descr="C:\Users\NARESH\Desktop\download.png"/>
          <p:cNvPicPr>
            <a:picLocks noChangeAspect="1" noChangeArrowheads="1"/>
          </p:cNvPicPr>
          <p:nvPr/>
        </p:nvPicPr>
        <p:blipFill>
          <a:blip r:embed="rId4"/>
          <a:srcRect/>
          <a:stretch>
            <a:fillRect/>
          </a:stretch>
        </p:blipFill>
        <p:spPr bwMode="auto">
          <a:xfrm>
            <a:off x="7406823" y="3210454"/>
            <a:ext cx="4785177" cy="2038879"/>
          </a:xfrm>
          <a:prstGeom prst="rect">
            <a:avLst/>
          </a:prstGeom>
          <a:noFill/>
        </p:spPr>
      </p:pic>
    </p:spTree>
    <p:extLst>
      <p:ext uri="{BB962C8B-B14F-4D97-AF65-F5344CB8AC3E}">
        <p14:creationId xmlns:p14="http://schemas.microsoft.com/office/powerpoint/2010/main" xmlns="" val="41623884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997005" y="751855"/>
            <a:ext cx="6272012" cy="159698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Average sound power per unit area in the direction of propagation of sound wave.</a:t>
            </a:r>
          </a:p>
          <a:p>
            <a:pPr algn="ctr"/>
            <a:r>
              <a:rPr lang="en-US" dirty="0" smtClean="0"/>
              <a:t>I=W/A	(watt/m²)</a:t>
            </a:r>
            <a:endParaRPr lang="en-US" dirty="0"/>
          </a:p>
        </p:txBody>
      </p:sp>
      <mc:AlternateContent xmlns:mc="http://schemas.openxmlformats.org/markup-compatibility/2006">
        <mc:Choice xmlns:a14="http://schemas.microsoft.com/office/drawing/2010/main" xmlns="" Requires="a14">
          <p:sp>
            <p:nvSpPr>
              <p:cNvPr id="9" name="Snip Diagonal Corner Rectangle 8"/>
              <p:cNvSpPr/>
              <p:nvPr/>
            </p:nvSpPr>
            <p:spPr>
              <a:xfrm>
                <a:off x="4997004" y="3055095"/>
                <a:ext cx="5705341" cy="862885"/>
              </a:xfrm>
              <a:prstGeom prst="snip2DiagRect">
                <a:avLst/>
              </a:prstGeom>
              <a:effectLst>
                <a:reflection blurRad="6350" stA="52000" endA="300" endPos="35000" dir="5400000" sy="-100000" algn="bl" rotWithShape="0"/>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For a vibrating sphere,</a:t>
                </a:r>
              </a:p>
              <a:p>
                <a:pPr algn="ctr"/>
                <a:r>
                  <a:rPr lang="en-US" dirty="0" smtClean="0"/>
                  <a:t>I</a:t>
                </a:r>
                <a14:m>
                  <m:oMath xmlns:m="http://schemas.openxmlformats.org/officeDocument/2006/math">
                    <m:r>
                      <a:rPr lang="en-US"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/4</m:t>
                    </m:r>
                    <m:r>
                      <a:rPr lang="el-GR" i="1" smtClean="0">
                        <a:latin typeface="Cambria Math" panose="02040503050406030204" pitchFamily="18" charset="0"/>
                      </a:rPr>
                      <m:t>𝜋</m:t>
                    </m:r>
                    <m:sSup>
                      <m:sSupPr>
                        <m:ctrlPr>
                          <a:rPr lang="en-US" i="1" smtClean="0">
                            <a:latin typeface="Cambria Math" panose="02040503050406030204" pitchFamily="18" charset="0"/>
                          </a:rPr>
                        </m:ctrlPr>
                      </m:sSupPr>
                      <m:e>
                        <m:r>
                          <a:rPr lang="en-US" i="1" smtClean="0">
                            <a:latin typeface="Cambria Math" panose="02040503050406030204" pitchFamily="18" charset="0"/>
                          </a:rPr>
                          <m:t>𝑟</m:t>
                        </m:r>
                      </m:e>
                      <m:sup>
                        <m:r>
                          <a:rPr lang="en-US" i="1" smtClean="0">
                            <a:latin typeface="Cambria Math" panose="02040503050406030204" pitchFamily="18" charset="0"/>
                          </a:rPr>
                          <m:t>2</m:t>
                        </m:r>
                      </m:sup>
                    </m:sSup>
                  </m:oMath>
                </a14:m>
                <a:endParaRPr lang="en-US" dirty="0" smtClean="0"/>
              </a:p>
            </p:txBody>
          </p:sp>
        </mc:Choice>
        <mc:Fallback>
          <p:sp>
            <p:nvSpPr>
              <p:cNvPr id="9" name="Snip Diagonal Corner Rectangle 8"/>
              <p:cNvSpPr>
                <a:spLocks noRot="1" noChangeAspect="1" noMove="1" noResize="1" noEditPoints="1" noAdjustHandles="1" noChangeArrowheads="1" noChangeShapeType="1" noTextEdit="1"/>
              </p:cNvSpPr>
              <p:nvPr/>
            </p:nvSpPr>
            <p:spPr>
              <a:xfrm>
                <a:off x="4997004" y="3055097"/>
                <a:ext cx="5705341" cy="862885"/>
              </a:xfrm>
              <a:prstGeom prst="snip2DiagRect">
                <a:avLst/>
              </a:prstGeom>
              <a:blipFill rotWithShape="0">
                <a:blip r:embed="rId2"/>
                <a:stretch>
                  <a:fillRect/>
                </a:stretch>
              </a:blipFill>
              <a:effectLst>
                <a:reflection blurRad="6350" stA="52000" endA="300" endPos="35000" dir="5400000" sy="-100000" algn="bl" rotWithShape="0"/>
              </a:effectLst>
            </p:spPr>
            <p:txBody>
              <a:bodyPr/>
              <a:lstStyle/>
              <a:p>
                <a:r>
                  <a:rPr lang="en-US">
                    <a:noFill/>
                  </a:rPr>
                  <a:t> </a:t>
                </a:r>
              </a:p>
            </p:txBody>
          </p:sp>
        </mc:Fallback>
      </mc:AlternateContent>
      <p:pic>
        <p:nvPicPr>
          <p:cNvPr id="12" name="Picture 1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997505"/>
            <a:ext cx="4259013" cy="2521140"/>
          </a:xfrm>
          <a:prstGeom prst="rect">
            <a:avLst/>
          </a:prstGeom>
        </p:spPr>
      </p:pic>
      <p:sp>
        <p:nvSpPr>
          <p:cNvPr id="15" name="TextBox 14"/>
          <p:cNvSpPr txBox="1"/>
          <p:nvPr/>
        </p:nvSpPr>
        <p:spPr>
          <a:xfrm>
            <a:off x="1290434" y="3117206"/>
            <a:ext cx="3335628" cy="369332"/>
          </a:xfrm>
          <a:prstGeom prst="rect">
            <a:avLst/>
          </a:prstGeom>
          <a:noFill/>
        </p:spPr>
        <p:txBody>
          <a:bodyPr wrap="square" rtlCol="0">
            <a:spAutoFit/>
          </a:bodyPr>
          <a:lstStyle/>
          <a:p>
            <a:r>
              <a:rPr lang="en-US" dirty="0" smtClean="0"/>
              <a:t>Sound Intensity(I)</a:t>
            </a:r>
            <a:endParaRPr lang="en-US" dirty="0"/>
          </a:p>
        </p:txBody>
      </p:sp>
      <p:sp>
        <p:nvSpPr>
          <p:cNvPr id="18" name="Rectangle 17"/>
          <p:cNvSpPr/>
          <p:nvPr/>
        </p:nvSpPr>
        <p:spPr>
          <a:xfrm>
            <a:off x="5005471" y="5051324"/>
            <a:ext cx="5705341" cy="149394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When Noise is far away from the source, Sound intensity (I)</a:t>
            </a:r>
          </a:p>
          <a:p>
            <a:pPr algn="ctr"/>
            <a:r>
              <a:rPr lang="en-US" dirty="0" smtClean="0"/>
              <a:t>I=P²/ℓe</a:t>
            </a:r>
          </a:p>
          <a:p>
            <a:pPr algn="ctr"/>
            <a:r>
              <a:rPr lang="en-US" dirty="0" smtClean="0"/>
              <a:t>P=Sound Pressure</a:t>
            </a:r>
          </a:p>
          <a:p>
            <a:pPr algn="ctr"/>
            <a:r>
              <a:rPr lang="en-US" dirty="0" smtClean="0"/>
              <a:t>ℓ=Density of the medium i.e., air=1.185</a:t>
            </a:r>
          </a:p>
          <a:p>
            <a:pPr algn="ctr"/>
            <a:r>
              <a:rPr lang="en-US" dirty="0" smtClean="0"/>
              <a:t>e=speed of Sound i.e.,340m/sec. </a:t>
            </a:r>
            <a:endParaRPr lang="en-US" dirty="0"/>
          </a:p>
        </p:txBody>
      </p:sp>
      <p:cxnSp>
        <p:nvCxnSpPr>
          <p:cNvPr id="28" name="Elbow Connector 27"/>
          <p:cNvCxnSpPr>
            <a:stCxn id="12" idx="3"/>
            <a:endCxn id="4" idx="1"/>
          </p:cNvCxnSpPr>
          <p:nvPr/>
        </p:nvCxnSpPr>
        <p:spPr>
          <a:xfrm flipV="1">
            <a:off x="4259013" y="1550346"/>
            <a:ext cx="737992" cy="707729"/>
          </a:xfrm>
          <a:prstGeom prst="bent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0" name="Elbow Connector 29"/>
          <p:cNvCxnSpPr>
            <a:stCxn id="12" idx="3"/>
            <a:endCxn id="9" idx="2"/>
          </p:cNvCxnSpPr>
          <p:nvPr/>
        </p:nvCxnSpPr>
        <p:spPr>
          <a:xfrm>
            <a:off x="4259013" y="2258075"/>
            <a:ext cx="737991" cy="1228465"/>
          </a:xfrm>
          <a:prstGeom prst="bent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2" name="Elbow Connector 31"/>
          <p:cNvCxnSpPr>
            <a:stCxn id="12" idx="3"/>
            <a:endCxn id="18" idx="1"/>
          </p:cNvCxnSpPr>
          <p:nvPr/>
        </p:nvCxnSpPr>
        <p:spPr>
          <a:xfrm>
            <a:off x="4259013" y="2258075"/>
            <a:ext cx="746458" cy="3540224"/>
          </a:xfrm>
          <a:prstGeom prst="bent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pic>
        <p:nvPicPr>
          <p:cNvPr id="10" name="Picture 9" descr="C:\Documents and Settings\Administrator\Desktop\1344237044_siksha%20o.jpg"/>
          <p:cNvPicPr/>
          <p:nvPr/>
        </p:nvPicPr>
        <p:blipFill>
          <a:blip r:embed="rId4">
            <a:extLst>
              <a:ext uri="{28A0092B-C50C-407E-A947-70E740481C1C}">
                <a14:useLocalDpi xmlns:a14="http://schemas.microsoft.com/office/drawing/2010/main" xmlns="" val="0"/>
              </a:ext>
            </a:extLst>
          </a:blip>
          <a:srcRect/>
          <a:stretch>
            <a:fillRect/>
          </a:stretch>
        </p:blipFill>
        <p:spPr bwMode="auto">
          <a:xfrm>
            <a:off x="10527029" y="5643565"/>
            <a:ext cx="1664971" cy="1214437"/>
          </a:xfrm>
          <a:prstGeom prst="rect">
            <a:avLst/>
          </a:prstGeom>
          <a:noFill/>
          <a:ln w="9525">
            <a:noFill/>
            <a:miter lim="800000"/>
            <a:headEnd/>
            <a:tailEnd/>
          </a:ln>
        </p:spPr>
      </p:pic>
      <p:pic>
        <p:nvPicPr>
          <p:cNvPr id="2050" name="Picture 2" descr="C:\Users\NARESH\Desktop\00001007.jpg"/>
          <p:cNvPicPr>
            <a:picLocks noChangeAspect="1" noChangeArrowheads="1"/>
          </p:cNvPicPr>
          <p:nvPr/>
        </p:nvPicPr>
        <p:blipFill>
          <a:blip r:embed="rId5"/>
          <a:srcRect/>
          <a:stretch>
            <a:fillRect/>
          </a:stretch>
        </p:blipFill>
        <p:spPr bwMode="auto">
          <a:xfrm>
            <a:off x="0" y="3793596"/>
            <a:ext cx="4762500" cy="2657475"/>
          </a:xfrm>
          <a:prstGeom prst="rect">
            <a:avLst/>
          </a:prstGeom>
          <a:noFill/>
        </p:spPr>
      </p:pic>
    </p:spTree>
    <p:extLst>
      <p:ext uri="{BB962C8B-B14F-4D97-AF65-F5344CB8AC3E}">
        <p14:creationId xmlns:p14="http://schemas.microsoft.com/office/powerpoint/2010/main" xmlns="" val="11622176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89407" y="-1"/>
            <a:ext cx="7702594" cy="4199467"/>
          </a:xfrm>
          <a:prstGeom prst="rect">
            <a:avLst/>
          </a:prstGeom>
        </p:spPr>
      </p:pic>
      <p:sp>
        <p:nvSpPr>
          <p:cNvPr id="4" name="Bevel 3"/>
          <p:cNvSpPr/>
          <p:nvPr/>
        </p:nvSpPr>
        <p:spPr>
          <a:xfrm>
            <a:off x="1" y="0"/>
            <a:ext cx="4855335" cy="772732"/>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Decibel</a:t>
            </a:r>
            <a:endParaRPr lang="en-US" dirty="0"/>
          </a:p>
        </p:txBody>
      </p:sp>
      <p:sp>
        <p:nvSpPr>
          <p:cNvPr id="5" name="Bevel 4"/>
          <p:cNvSpPr/>
          <p:nvPr/>
        </p:nvSpPr>
        <p:spPr>
          <a:xfrm>
            <a:off x="0" y="1438602"/>
            <a:ext cx="4512733" cy="3751464"/>
          </a:xfrm>
          <a:prstGeom prst="bevel">
            <a:avLst/>
          </a:prstGeom>
        </p:spPr>
        <p:style>
          <a:lnRef idx="1">
            <a:schemeClr val="accent3"/>
          </a:lnRef>
          <a:fillRef idx="2">
            <a:schemeClr val="accent3"/>
          </a:fillRef>
          <a:effectRef idx="1">
            <a:schemeClr val="accent3"/>
          </a:effectRef>
          <a:fontRef idx="minor">
            <a:schemeClr val="dk1"/>
          </a:fontRef>
        </p:style>
        <p:txBody>
          <a:bodyPr rtlCol="0" anchor="ctr"/>
          <a:lstStyle/>
          <a:p>
            <a:pPr marL="285750" indent="-285750" algn="just">
              <a:buFont typeface="Arial" panose="020B0604020202020204" pitchFamily="34" charset="0"/>
              <a:buChar char="•"/>
            </a:pPr>
            <a:r>
              <a:rPr lang="en-US" dirty="0" smtClean="0"/>
              <a:t>A scale ten times the logarithm of the ratio of a measured quantity to  specified reference quantity.</a:t>
            </a:r>
          </a:p>
          <a:p>
            <a:pPr marL="285750" indent="-285750" algn="just">
              <a:buFont typeface="Arial" panose="020B0604020202020204" pitchFamily="34" charset="0"/>
              <a:buChar char="•"/>
            </a:pPr>
            <a:r>
              <a:rPr lang="en-US" dirty="0" smtClean="0"/>
              <a:t>It represents sound level.</a:t>
            </a:r>
          </a:p>
          <a:p>
            <a:pPr algn="ctr"/>
            <a:r>
              <a:rPr lang="en-US" dirty="0" smtClean="0"/>
              <a:t>Sound power level, </a:t>
            </a:r>
            <a:r>
              <a:rPr lang="en-US" dirty="0" err="1" smtClean="0"/>
              <a:t>Lw</a:t>
            </a:r>
            <a:r>
              <a:rPr lang="en-US" dirty="0" smtClean="0"/>
              <a:t>=10log</a:t>
            </a:r>
            <a:r>
              <a:rPr lang="en-US" sz="900" dirty="0" smtClean="0"/>
              <a:t>10 </a:t>
            </a:r>
            <a:r>
              <a:rPr lang="en-US" dirty="0" smtClean="0"/>
              <a:t>(W/W</a:t>
            </a:r>
            <a:r>
              <a:rPr lang="en-US" sz="1050" dirty="0" smtClean="0"/>
              <a:t>0</a:t>
            </a:r>
            <a:r>
              <a:rPr lang="en-US" dirty="0" smtClean="0"/>
              <a:t>)</a:t>
            </a:r>
          </a:p>
          <a:p>
            <a:pPr algn="ctr"/>
            <a:r>
              <a:rPr lang="en-US" dirty="0"/>
              <a:t>W</a:t>
            </a:r>
            <a:r>
              <a:rPr lang="en-US" dirty="0" smtClean="0"/>
              <a:t>=measured Sound power</a:t>
            </a:r>
          </a:p>
          <a:p>
            <a:pPr algn="ctr"/>
            <a:r>
              <a:rPr lang="en-US" dirty="0"/>
              <a:t>W</a:t>
            </a:r>
            <a:r>
              <a:rPr lang="en-US" sz="1050" dirty="0" smtClean="0"/>
              <a:t>0=</a:t>
            </a:r>
            <a:r>
              <a:rPr lang="en-US" dirty="0" smtClean="0"/>
              <a:t>Reference sound power(10ˉ¹²W)</a:t>
            </a:r>
            <a:endParaRPr lang="en-US" dirty="0"/>
          </a:p>
        </p:txBody>
      </p:sp>
      <p:cxnSp>
        <p:nvCxnSpPr>
          <p:cNvPr id="7" name="Elbow Connector 6"/>
          <p:cNvCxnSpPr>
            <a:stCxn id="4" idx="2"/>
            <a:endCxn id="5" idx="6"/>
          </p:cNvCxnSpPr>
          <p:nvPr/>
        </p:nvCxnSpPr>
        <p:spPr>
          <a:xfrm rot="5400000">
            <a:off x="2009083" y="1020016"/>
            <a:ext cx="665870" cy="171302"/>
          </a:xfrm>
          <a:prstGeom prst="bent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xmlns="" val="21809645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evel 2"/>
          <p:cNvSpPr/>
          <p:nvPr/>
        </p:nvSpPr>
        <p:spPr>
          <a:xfrm>
            <a:off x="1262130" y="360608"/>
            <a:ext cx="2459865" cy="978794"/>
          </a:xfrm>
          <a:prstGeom prst="bevel">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Sound pressure level (</a:t>
            </a:r>
            <a:r>
              <a:rPr lang="en-US" dirty="0" err="1" smtClean="0"/>
              <a:t>Lp</a:t>
            </a:r>
            <a:r>
              <a:rPr lang="en-US" dirty="0" smtClean="0"/>
              <a:t>)</a:t>
            </a:r>
            <a:endParaRPr lang="en-US" dirty="0"/>
          </a:p>
        </p:txBody>
      </p:sp>
      <p:sp>
        <p:nvSpPr>
          <p:cNvPr id="4" name="Rectangle 3"/>
          <p:cNvSpPr/>
          <p:nvPr/>
        </p:nvSpPr>
        <p:spPr>
          <a:xfrm>
            <a:off x="4301545" y="360608"/>
            <a:ext cx="5911403" cy="160986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smtClean="0"/>
              <a:t>Sound is measured with a Sound level meter which is usually a portable self contained instrument incorporating a </a:t>
            </a:r>
            <a:r>
              <a:rPr lang="en-US" dirty="0" smtClean="0">
                <a:solidFill>
                  <a:srgbClr val="7030A0"/>
                </a:solidFill>
              </a:rPr>
              <a:t>microphone amplifier</a:t>
            </a:r>
            <a:r>
              <a:rPr lang="en-US" dirty="0" smtClean="0"/>
              <a:t>, a </a:t>
            </a:r>
            <a:r>
              <a:rPr lang="en-US" dirty="0" smtClean="0">
                <a:solidFill>
                  <a:srgbClr val="C00000"/>
                </a:solidFill>
              </a:rPr>
              <a:t>voltmeter </a:t>
            </a:r>
            <a:r>
              <a:rPr lang="en-US" dirty="0" smtClean="0"/>
              <a:t>and a </a:t>
            </a:r>
            <a:r>
              <a:rPr lang="en-US" dirty="0" smtClean="0">
                <a:solidFill>
                  <a:srgbClr val="C00000"/>
                </a:solidFill>
              </a:rPr>
              <a:t>attenuator.</a:t>
            </a:r>
            <a:r>
              <a:rPr lang="en-US" dirty="0" smtClean="0"/>
              <a:t> The whole of which is calibrated to read sound pressure level directly.</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212948" y="12879"/>
            <a:ext cx="1479955" cy="4622326"/>
          </a:xfrm>
          <a:prstGeom prst="rect">
            <a:avLst/>
          </a:prstGeom>
        </p:spPr>
      </p:pic>
      <p:sp>
        <p:nvSpPr>
          <p:cNvPr id="6" name="Bevel 5"/>
          <p:cNvSpPr/>
          <p:nvPr/>
        </p:nvSpPr>
        <p:spPr>
          <a:xfrm>
            <a:off x="2" y="2139905"/>
            <a:ext cx="4159876" cy="3745740"/>
          </a:xfrm>
          <a:prstGeom prst="bevel">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Sound pressure level, </a:t>
            </a:r>
            <a:r>
              <a:rPr lang="en-US" dirty="0" err="1" smtClean="0"/>
              <a:t>Lp</a:t>
            </a:r>
            <a:r>
              <a:rPr lang="en-US" dirty="0" smtClean="0"/>
              <a:t>(dB)=10log</a:t>
            </a:r>
            <a:r>
              <a:rPr lang="en-US" sz="900" dirty="0" smtClean="0"/>
              <a:t>10 </a:t>
            </a:r>
            <a:r>
              <a:rPr lang="en-US" dirty="0" smtClean="0"/>
              <a:t>(P/</a:t>
            </a:r>
            <a:r>
              <a:rPr lang="en-US" dirty="0" err="1" smtClean="0"/>
              <a:t>P</a:t>
            </a:r>
            <a:r>
              <a:rPr lang="en-US" sz="1050" dirty="0" err="1" smtClean="0"/>
              <a:t>r</a:t>
            </a:r>
            <a:r>
              <a:rPr lang="en-US" dirty="0" smtClean="0"/>
              <a:t>)²…..(</a:t>
            </a:r>
            <a:r>
              <a:rPr lang="en-US" dirty="0" err="1" smtClean="0"/>
              <a:t>i</a:t>
            </a:r>
            <a:r>
              <a:rPr lang="en-US" dirty="0" smtClean="0"/>
              <a:t>)</a:t>
            </a:r>
          </a:p>
          <a:p>
            <a:pPr algn="ctr"/>
            <a:r>
              <a:rPr lang="en-US" dirty="0"/>
              <a:t>P</a:t>
            </a:r>
            <a:r>
              <a:rPr lang="en-US" dirty="0" smtClean="0"/>
              <a:t>=measured Sound Pressure</a:t>
            </a:r>
          </a:p>
          <a:p>
            <a:pPr algn="ctr"/>
            <a:r>
              <a:rPr lang="en-US" sz="2400" dirty="0" smtClean="0"/>
              <a:t>P</a:t>
            </a:r>
            <a:r>
              <a:rPr lang="en-US" sz="2400" baseline="-25000" dirty="0" smtClean="0"/>
              <a:t>r</a:t>
            </a:r>
            <a:r>
              <a:rPr lang="en-US" sz="2400" dirty="0" smtClean="0"/>
              <a:t>=</a:t>
            </a:r>
            <a:r>
              <a:rPr lang="en-US" dirty="0" smtClean="0"/>
              <a:t>Reference sound Pressure(20µp)</a:t>
            </a:r>
            <a:endParaRPr lang="en-US" dirty="0"/>
          </a:p>
        </p:txBody>
      </p:sp>
      <mc:AlternateContent xmlns:mc="http://schemas.openxmlformats.org/markup-compatibility/2006">
        <mc:Choice xmlns:a14="http://schemas.microsoft.com/office/drawing/2010/main" xmlns="" Requires="a14">
          <p:sp>
            <p:nvSpPr>
              <p:cNvPr id="2" name="Rounded Rectangle 1"/>
              <p:cNvSpPr/>
              <p:nvPr/>
            </p:nvSpPr>
            <p:spPr>
              <a:xfrm>
                <a:off x="4301545" y="2139905"/>
                <a:ext cx="5718218" cy="45828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Average sound pressure levels</a:t>
                </a:r>
              </a:p>
              <a:p>
                <a:pPr algn="ctr"/>
                <a14:m>
                  <m:oMath xmlns:m="http://schemas.openxmlformats.org/officeDocument/2006/math">
                    <m:r>
                      <a:rPr lang="en-US" b="0" i="1" smtClean="0">
                        <a:latin typeface="Cambria Math" panose="02040503050406030204" pitchFamily="18" charset="0"/>
                      </a:rPr>
                      <m:t>𝐿𝑝</m:t>
                    </m:r>
                    <m:r>
                      <a:rPr lang="en-US" b="0" i="1" smtClean="0">
                        <a:latin typeface="Cambria Math" panose="02040503050406030204" pitchFamily="18" charset="0"/>
                      </a:rPr>
                      <m:t>=20</m:t>
                    </m:r>
                    <m:r>
                      <a:rPr lang="en-US" b="0" i="1" smtClean="0">
                        <a:latin typeface="Cambria Math" panose="02040503050406030204" pitchFamily="18" charset="0"/>
                      </a:rPr>
                      <m:t>𝑙𝑜𝑔</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𝐿𝑗</m:t>
                                </m:r>
                              </m:num>
                              <m:den>
                                <m:r>
                                  <a:rPr lang="en-US" b="0" i="1" smtClean="0">
                                    <a:latin typeface="Cambria Math" panose="02040503050406030204" pitchFamily="18" charset="0"/>
                                  </a:rPr>
                                  <m:t>20</m:t>
                                </m:r>
                              </m:den>
                            </m:f>
                            <m:r>
                              <a:rPr lang="en-US" b="0" i="1" smtClean="0">
                                <a:latin typeface="Cambria Math" panose="02040503050406030204" pitchFamily="18" charset="0"/>
                              </a:rPr>
                              <m:t>)</m:t>
                            </m:r>
                          </m:sup>
                        </m:sSup>
                      </m:e>
                    </m:nary>
                  </m:oMath>
                </a14:m>
                <a:r>
                  <a:rPr lang="en-US" dirty="0" smtClean="0"/>
                  <a:t>…………(ii)</a:t>
                </a:r>
              </a:p>
              <a:p>
                <a:pPr algn="ctr"/>
                <a:endParaRPr lang="en-US" dirty="0"/>
              </a:p>
              <a:p>
                <a:pPr algn="ctr"/>
                <a:r>
                  <a:rPr lang="en-US" dirty="0" err="1" smtClean="0"/>
                  <a:t>Lp</a:t>
                </a:r>
                <a:r>
                  <a:rPr lang="en-US" dirty="0" smtClean="0"/>
                  <a:t>=Average Sound pressure level.</a:t>
                </a:r>
              </a:p>
              <a:p>
                <a:pPr algn="ctr"/>
                <a:r>
                  <a:rPr lang="en-US" dirty="0" err="1" smtClean="0"/>
                  <a:t>Lj</a:t>
                </a:r>
                <a:r>
                  <a:rPr lang="en-US" dirty="0" smtClean="0"/>
                  <a:t>=The </a:t>
                </a:r>
                <a:r>
                  <a:rPr lang="en-US" dirty="0" err="1" smtClean="0"/>
                  <a:t>jth</a:t>
                </a:r>
                <a:r>
                  <a:rPr lang="en-US" dirty="0" smtClean="0"/>
                  <a:t> sound pressure level.</a:t>
                </a:r>
              </a:p>
              <a:p>
                <a:pPr algn="ctr"/>
                <a:r>
                  <a:rPr lang="en-US" dirty="0" smtClean="0"/>
                  <a:t>j=1,2,3……….N</a:t>
                </a:r>
                <a:endParaRPr lang="en-US" dirty="0"/>
              </a:p>
            </p:txBody>
          </p:sp>
        </mc:Choice>
        <mc:Fallback>
          <p:sp>
            <p:nvSpPr>
              <p:cNvPr id="2" name="Rounded Rectangle 1"/>
              <p:cNvSpPr>
                <a:spLocks noRot="1" noChangeAspect="1" noMove="1" noResize="1" noEditPoints="1" noAdjustHandles="1" noChangeArrowheads="1" noChangeShapeType="1" noTextEdit="1"/>
              </p:cNvSpPr>
              <p:nvPr/>
            </p:nvSpPr>
            <p:spPr>
              <a:xfrm>
                <a:off x="4301545" y="2139907"/>
                <a:ext cx="5718219" cy="4582867"/>
              </a:xfrm>
              <a:prstGeom prst="roundRect">
                <a:avLst/>
              </a:prstGeom>
              <a:blipFill rotWithShape="0">
                <a:blip r:embed="rId3"/>
                <a:stretch>
                  <a:fillRect/>
                </a:stretch>
              </a:blipFill>
            </p:spPr>
            <p:txBody>
              <a:bodyPr/>
              <a:lstStyle/>
              <a:p>
                <a:r>
                  <a:rPr lang="en-US">
                    <a:noFill/>
                  </a:rPr>
                  <a:t> </a:t>
                </a:r>
              </a:p>
            </p:txBody>
          </p:sp>
        </mc:Fallback>
      </mc:AlternateContent>
      <p:cxnSp>
        <p:nvCxnSpPr>
          <p:cNvPr id="13" name="Straight Connector 12"/>
          <p:cNvCxnSpPr/>
          <p:nvPr/>
        </p:nvCxnSpPr>
        <p:spPr>
          <a:xfrm>
            <a:off x="5434885" y="3915177"/>
            <a:ext cx="321971"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409127" y="4431338"/>
            <a:ext cx="37348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19327657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1539</TotalTime>
  <Words>971</Words>
  <Application>Microsoft Office PowerPoint</Application>
  <PresentationFormat>Custom</PresentationFormat>
  <Paragraphs>126</Paragraphs>
  <Slides>22</Slides>
  <Notes>1</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Flow</vt:lpstr>
      <vt:lpstr>Slide 1</vt:lpstr>
      <vt:lpstr>Contents</vt:lpstr>
      <vt:lpstr>Noise Pollution  </vt:lpstr>
      <vt:lpstr>Sources of Noise Pollution</vt:lpstr>
      <vt:lpstr>Properties of Sound</vt:lpstr>
      <vt:lpstr>Slide 6</vt:lpstr>
      <vt:lpstr>Slide 7</vt:lpstr>
      <vt:lpstr>Slide 8</vt:lpstr>
      <vt:lpstr>Slide 9</vt:lpstr>
      <vt:lpstr>Slide 10</vt:lpstr>
      <vt:lpstr>Problems</vt:lpstr>
      <vt:lpstr>Slide 12</vt:lpstr>
      <vt:lpstr>Slide 13</vt:lpstr>
      <vt:lpstr>Slide 14</vt:lpstr>
      <vt:lpstr>Ambient Air quality standards in respect of Noise</vt:lpstr>
      <vt:lpstr>Permissible Noise level standards for house appliances</vt:lpstr>
      <vt:lpstr>Slide 17</vt:lpstr>
      <vt:lpstr>Control of Noise</vt:lpstr>
      <vt:lpstr>Slide 19</vt:lpstr>
      <vt:lpstr>Slide 20</vt:lpstr>
      <vt:lpstr>Slide 21</vt:lpstr>
      <vt:lpstr>Slide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chidananda prasad das</dc:creator>
  <cp:lastModifiedBy>NARESH</cp:lastModifiedBy>
  <cp:revision>187</cp:revision>
  <dcterms:created xsi:type="dcterms:W3CDTF">2020-04-01T17:53:13Z</dcterms:created>
  <dcterms:modified xsi:type="dcterms:W3CDTF">2021-05-20T07:42:31Z</dcterms:modified>
</cp:coreProperties>
</file>